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4" r:id="rId2"/>
    <p:sldMasterId id="2147483675" r:id="rId3"/>
    <p:sldMasterId id="2147483685" r:id="rId4"/>
  </p:sldMasterIdLst>
  <p:notesMasterIdLst>
    <p:notesMasterId r:id="rId47"/>
  </p:notesMasterIdLst>
  <p:sldIdLst>
    <p:sldId id="333" r:id="rId5"/>
    <p:sldId id="351" r:id="rId6"/>
    <p:sldId id="355" r:id="rId7"/>
    <p:sldId id="334" r:id="rId8"/>
    <p:sldId id="359" r:id="rId9"/>
    <p:sldId id="357" r:id="rId10"/>
    <p:sldId id="342" r:id="rId11"/>
    <p:sldId id="340" r:id="rId12"/>
    <p:sldId id="341" r:id="rId13"/>
    <p:sldId id="343" r:id="rId14"/>
    <p:sldId id="331" r:id="rId15"/>
    <p:sldId id="332" r:id="rId16"/>
    <p:sldId id="311" r:id="rId17"/>
    <p:sldId id="348" r:id="rId18"/>
    <p:sldId id="344" r:id="rId19"/>
    <p:sldId id="345" r:id="rId20"/>
    <p:sldId id="346" r:id="rId21"/>
    <p:sldId id="312" r:id="rId22"/>
    <p:sldId id="314" r:id="rId23"/>
    <p:sldId id="336" r:id="rId24"/>
    <p:sldId id="316" r:id="rId25"/>
    <p:sldId id="337" r:id="rId26"/>
    <p:sldId id="290" r:id="rId27"/>
    <p:sldId id="291" r:id="rId28"/>
    <p:sldId id="338" r:id="rId29"/>
    <p:sldId id="292" r:id="rId30"/>
    <p:sldId id="319" r:id="rId31"/>
    <p:sldId id="320" r:id="rId32"/>
    <p:sldId id="321" r:id="rId33"/>
    <p:sldId id="322" r:id="rId34"/>
    <p:sldId id="323" r:id="rId35"/>
    <p:sldId id="339" r:id="rId36"/>
    <p:sldId id="294" r:id="rId37"/>
    <p:sldId id="295" r:id="rId38"/>
    <p:sldId id="297" r:id="rId39"/>
    <p:sldId id="298" r:id="rId40"/>
    <p:sldId id="303" r:id="rId41"/>
    <p:sldId id="327" r:id="rId42"/>
    <p:sldId id="329" r:id="rId43"/>
    <p:sldId id="328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F96D5-45BB-4482-BFC6-47265FDBD934}" v="5" dt="2021-04-06T15:11:1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nik, Satyajit" userId="f3e8d5ac-b5cf-415e-a9cf-7f8c46a0522e" providerId="ADAL" clId="{1FDF96D5-45BB-4482-BFC6-47265FDBD934}"/>
    <pc:docChg chg="delSld modSld">
      <pc:chgData name="Karnik, Satyajit" userId="f3e8d5ac-b5cf-415e-a9cf-7f8c46a0522e" providerId="ADAL" clId="{1FDF96D5-45BB-4482-BFC6-47265FDBD934}" dt="2021-04-06T15:12:38.969" v="5" actId="47"/>
      <pc:docMkLst>
        <pc:docMk/>
      </pc:docMkLst>
      <pc:sldChg chg="delSp">
        <pc:chgData name="Karnik, Satyajit" userId="f3e8d5ac-b5cf-415e-a9cf-7f8c46a0522e" providerId="ADAL" clId="{1FDF96D5-45BB-4482-BFC6-47265FDBD934}" dt="2021-04-06T15:10:24.202" v="3" actId="478"/>
        <pc:sldMkLst>
          <pc:docMk/>
          <pc:sldMk cId="0" sldId="334"/>
        </pc:sldMkLst>
        <pc:spChg chg="del">
          <ac:chgData name="Karnik, Satyajit" userId="f3e8d5ac-b5cf-415e-a9cf-7f8c46a0522e" providerId="ADAL" clId="{1FDF96D5-45BB-4482-BFC6-47265FDBD934}" dt="2021-04-06T15:10:24.202" v="3" actId="478"/>
          <ac:spMkLst>
            <pc:docMk/>
            <pc:sldMk cId="0" sldId="334"/>
            <ac:spMk id="14338" creationId="{B8DFF4F6-A579-4A5E-9B06-E3051578D20E}"/>
          </ac:spMkLst>
        </pc:spChg>
      </pc:sldChg>
      <pc:sldChg chg="del">
        <pc:chgData name="Karnik, Satyajit" userId="f3e8d5ac-b5cf-415e-a9cf-7f8c46a0522e" providerId="ADAL" clId="{1FDF96D5-45BB-4482-BFC6-47265FDBD934}" dt="2021-04-06T15:12:38.969" v="5" actId="47"/>
        <pc:sldMkLst>
          <pc:docMk/>
          <pc:sldMk cId="0" sldId="349"/>
        </pc:sldMkLst>
      </pc:sldChg>
      <pc:sldChg chg="delSp">
        <pc:chgData name="Karnik, Satyajit" userId="f3e8d5ac-b5cf-415e-a9cf-7f8c46a0522e" providerId="ADAL" clId="{1FDF96D5-45BB-4482-BFC6-47265FDBD934}" dt="2021-04-06T15:09:54.754" v="1" actId="478"/>
        <pc:sldMkLst>
          <pc:docMk/>
          <pc:sldMk cId="0" sldId="351"/>
        </pc:sldMkLst>
        <pc:spChg chg="del">
          <ac:chgData name="Karnik, Satyajit" userId="f3e8d5ac-b5cf-415e-a9cf-7f8c46a0522e" providerId="ADAL" clId="{1FDF96D5-45BB-4482-BFC6-47265FDBD934}" dt="2021-04-06T15:09:54.754" v="1" actId="478"/>
          <ac:spMkLst>
            <pc:docMk/>
            <pc:sldMk cId="0" sldId="351"/>
            <ac:spMk id="8196" creationId="{6336B2C5-169F-4EB0-86F9-2ED8757C01DA}"/>
          </ac:spMkLst>
        </pc:spChg>
      </pc:sldChg>
      <pc:sldChg chg="delSp modAnim">
        <pc:chgData name="Karnik, Satyajit" userId="f3e8d5ac-b5cf-415e-a9cf-7f8c46a0522e" providerId="ADAL" clId="{1FDF96D5-45BB-4482-BFC6-47265FDBD934}" dt="2021-04-06T15:10:04.707" v="2"/>
        <pc:sldMkLst>
          <pc:docMk/>
          <pc:sldMk cId="0" sldId="355"/>
        </pc:sldMkLst>
        <pc:spChg chg="del">
          <ac:chgData name="Karnik, Satyajit" userId="f3e8d5ac-b5cf-415e-a9cf-7f8c46a0522e" providerId="ADAL" clId="{1FDF96D5-45BB-4482-BFC6-47265FDBD934}" dt="2021-04-06T15:09:49.914" v="0" actId="478"/>
          <ac:spMkLst>
            <pc:docMk/>
            <pc:sldMk cId="0" sldId="355"/>
            <ac:spMk id="13316" creationId="{21157DFD-C269-4475-A1BF-944825C33C32}"/>
          </ac:spMkLst>
        </pc:spChg>
      </pc:sldChg>
      <pc:sldChg chg="delSp">
        <pc:chgData name="Karnik, Satyajit" userId="f3e8d5ac-b5cf-415e-a9cf-7f8c46a0522e" providerId="ADAL" clId="{1FDF96D5-45BB-4482-BFC6-47265FDBD934}" dt="2021-04-06T15:11:12.166" v="4" actId="478"/>
        <pc:sldMkLst>
          <pc:docMk/>
          <pc:sldMk cId="0" sldId="359"/>
        </pc:sldMkLst>
        <pc:spChg chg="del">
          <ac:chgData name="Karnik, Satyajit" userId="f3e8d5ac-b5cf-415e-a9cf-7f8c46a0522e" providerId="ADAL" clId="{1FDF96D5-45BB-4482-BFC6-47265FDBD934}" dt="2021-04-06T15:11:12.166" v="4" actId="478"/>
          <ac:spMkLst>
            <pc:docMk/>
            <pc:sldMk cId="0" sldId="359"/>
            <ac:spMk id="16388" creationId="{263C9A0E-601C-4038-A017-D2EDDC9203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Price Paths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Sheet1!$A$2:$A$48</c:f>
              <c:numCache>
                <c:formatCode>General</c:formatCode>
                <c:ptCount val="47"/>
                <c:pt idx="0">
                  <c:v>50</c:v>
                </c:pt>
                <c:pt idx="1">
                  <c:v>51</c:v>
                </c:pt>
                <c:pt idx="2">
                  <c:v>50</c:v>
                </c:pt>
                <c:pt idx="3">
                  <c:v>51</c:v>
                </c:pt>
                <c:pt idx="4">
                  <c:v>50</c:v>
                </c:pt>
                <c:pt idx="5">
                  <c:v>49</c:v>
                </c:pt>
                <c:pt idx="6">
                  <c:v>51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50</c:v>
                </c:pt>
                <c:pt idx="13">
                  <c:v>50</c:v>
                </c:pt>
                <c:pt idx="14">
                  <c:v>51</c:v>
                </c:pt>
                <c:pt idx="15">
                  <c:v>49</c:v>
                </c:pt>
                <c:pt idx="16">
                  <c:v>49</c:v>
                </c:pt>
                <c:pt idx="17">
                  <c:v>51</c:v>
                </c:pt>
                <c:pt idx="18">
                  <c:v>49</c:v>
                </c:pt>
                <c:pt idx="19">
                  <c:v>51</c:v>
                </c:pt>
                <c:pt idx="20">
                  <c:v>50</c:v>
                </c:pt>
                <c:pt idx="21">
                  <c:v>49</c:v>
                </c:pt>
                <c:pt idx="22">
                  <c:v>49</c:v>
                </c:pt>
                <c:pt idx="23">
                  <c:v>51</c:v>
                </c:pt>
                <c:pt idx="24">
                  <c:v>50</c:v>
                </c:pt>
                <c:pt idx="25">
                  <c:v>50</c:v>
                </c:pt>
                <c:pt idx="26">
                  <c:v>51</c:v>
                </c:pt>
                <c:pt idx="27">
                  <c:v>49</c:v>
                </c:pt>
                <c:pt idx="28">
                  <c:v>51</c:v>
                </c:pt>
                <c:pt idx="29">
                  <c:v>49</c:v>
                </c:pt>
                <c:pt idx="30">
                  <c:v>51</c:v>
                </c:pt>
                <c:pt idx="31">
                  <c:v>49</c:v>
                </c:pt>
                <c:pt idx="32">
                  <c:v>51</c:v>
                </c:pt>
                <c:pt idx="33">
                  <c:v>50</c:v>
                </c:pt>
                <c:pt idx="34">
                  <c:v>51</c:v>
                </c:pt>
                <c:pt idx="35">
                  <c:v>50</c:v>
                </c:pt>
                <c:pt idx="36">
                  <c:v>51</c:v>
                </c:pt>
                <c:pt idx="37">
                  <c:v>51</c:v>
                </c:pt>
                <c:pt idx="38">
                  <c:v>51</c:v>
                </c:pt>
                <c:pt idx="39">
                  <c:v>49</c:v>
                </c:pt>
                <c:pt idx="40">
                  <c:v>49</c:v>
                </c:pt>
                <c:pt idx="41">
                  <c:v>49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51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73-4DF3-97DF-13D2AAAF6F07}"/>
            </c:ext>
          </c:extLst>
        </c:ser>
        <c:ser>
          <c:idx val="1"/>
          <c:order val="1"/>
          <c:marker>
            <c:symbol val="none"/>
          </c:marker>
          <c:val>
            <c:numRef>
              <c:f>Sheet1!$B$2:$B$48</c:f>
              <c:numCache>
                <c:formatCode>General</c:formatCode>
                <c:ptCount val="47"/>
                <c:pt idx="0">
                  <c:v>50</c:v>
                </c:pt>
                <c:pt idx="1">
                  <c:v>59</c:v>
                </c:pt>
                <c:pt idx="2">
                  <c:v>40</c:v>
                </c:pt>
                <c:pt idx="3">
                  <c:v>46</c:v>
                </c:pt>
                <c:pt idx="4">
                  <c:v>50</c:v>
                </c:pt>
                <c:pt idx="5">
                  <c:v>60</c:v>
                </c:pt>
                <c:pt idx="6">
                  <c:v>54</c:v>
                </c:pt>
                <c:pt idx="7">
                  <c:v>51</c:v>
                </c:pt>
                <c:pt idx="8">
                  <c:v>55</c:v>
                </c:pt>
                <c:pt idx="9">
                  <c:v>46</c:v>
                </c:pt>
                <c:pt idx="10">
                  <c:v>49</c:v>
                </c:pt>
                <c:pt idx="11">
                  <c:v>40</c:v>
                </c:pt>
                <c:pt idx="12">
                  <c:v>46</c:v>
                </c:pt>
                <c:pt idx="13">
                  <c:v>51</c:v>
                </c:pt>
                <c:pt idx="14">
                  <c:v>40</c:v>
                </c:pt>
                <c:pt idx="15">
                  <c:v>48</c:v>
                </c:pt>
                <c:pt idx="16">
                  <c:v>42</c:v>
                </c:pt>
                <c:pt idx="17">
                  <c:v>56</c:v>
                </c:pt>
                <c:pt idx="18">
                  <c:v>44</c:v>
                </c:pt>
                <c:pt idx="19">
                  <c:v>55</c:v>
                </c:pt>
                <c:pt idx="20">
                  <c:v>42</c:v>
                </c:pt>
                <c:pt idx="21">
                  <c:v>40</c:v>
                </c:pt>
                <c:pt idx="22">
                  <c:v>40</c:v>
                </c:pt>
                <c:pt idx="23">
                  <c:v>58</c:v>
                </c:pt>
                <c:pt idx="24">
                  <c:v>56</c:v>
                </c:pt>
                <c:pt idx="25">
                  <c:v>49</c:v>
                </c:pt>
                <c:pt idx="26">
                  <c:v>46</c:v>
                </c:pt>
                <c:pt idx="27">
                  <c:v>50</c:v>
                </c:pt>
                <c:pt idx="28">
                  <c:v>40</c:v>
                </c:pt>
                <c:pt idx="29">
                  <c:v>46</c:v>
                </c:pt>
                <c:pt idx="30">
                  <c:v>44</c:v>
                </c:pt>
                <c:pt idx="31">
                  <c:v>58</c:v>
                </c:pt>
                <c:pt idx="32">
                  <c:v>60</c:v>
                </c:pt>
                <c:pt idx="33">
                  <c:v>48</c:v>
                </c:pt>
                <c:pt idx="34">
                  <c:v>43</c:v>
                </c:pt>
                <c:pt idx="35">
                  <c:v>58</c:v>
                </c:pt>
                <c:pt idx="36">
                  <c:v>49</c:v>
                </c:pt>
                <c:pt idx="37">
                  <c:v>51</c:v>
                </c:pt>
                <c:pt idx="38">
                  <c:v>55</c:v>
                </c:pt>
                <c:pt idx="39">
                  <c:v>51</c:v>
                </c:pt>
                <c:pt idx="40">
                  <c:v>40</c:v>
                </c:pt>
                <c:pt idx="41">
                  <c:v>47</c:v>
                </c:pt>
                <c:pt idx="42">
                  <c:v>59</c:v>
                </c:pt>
                <c:pt idx="43">
                  <c:v>58</c:v>
                </c:pt>
                <c:pt idx="44">
                  <c:v>46</c:v>
                </c:pt>
                <c:pt idx="45">
                  <c:v>41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73-4DF3-97DF-13D2AAAF6F07}"/>
            </c:ext>
          </c:extLst>
        </c:ser>
        <c:ser>
          <c:idx val="2"/>
          <c:order val="2"/>
          <c:marker>
            <c:symbol val="none"/>
          </c:marker>
          <c:val>
            <c:numRef>
              <c:f>Sheet1!$C$2:$C$48</c:f>
              <c:numCache>
                <c:formatCode>General</c:formatCode>
                <c:ptCount val="47"/>
                <c:pt idx="0">
                  <c:v>50</c:v>
                </c:pt>
                <c:pt idx="1">
                  <c:v>41</c:v>
                </c:pt>
                <c:pt idx="2">
                  <c:v>35</c:v>
                </c:pt>
                <c:pt idx="3">
                  <c:v>31</c:v>
                </c:pt>
                <c:pt idx="4">
                  <c:v>25</c:v>
                </c:pt>
                <c:pt idx="5">
                  <c:v>24</c:v>
                </c:pt>
                <c:pt idx="6">
                  <c:v>29</c:v>
                </c:pt>
                <c:pt idx="7">
                  <c:v>26</c:v>
                </c:pt>
                <c:pt idx="8">
                  <c:v>30</c:v>
                </c:pt>
                <c:pt idx="9">
                  <c:v>21</c:v>
                </c:pt>
                <c:pt idx="10">
                  <c:v>24</c:v>
                </c:pt>
                <c:pt idx="11">
                  <c:v>15</c:v>
                </c:pt>
                <c:pt idx="12">
                  <c:v>21</c:v>
                </c:pt>
                <c:pt idx="13">
                  <c:v>26</c:v>
                </c:pt>
                <c:pt idx="14">
                  <c:v>15</c:v>
                </c:pt>
                <c:pt idx="15">
                  <c:v>23</c:v>
                </c:pt>
                <c:pt idx="16">
                  <c:v>17</c:v>
                </c:pt>
                <c:pt idx="17">
                  <c:v>31</c:v>
                </c:pt>
                <c:pt idx="18">
                  <c:v>19</c:v>
                </c:pt>
                <c:pt idx="19">
                  <c:v>30</c:v>
                </c:pt>
                <c:pt idx="20">
                  <c:v>17</c:v>
                </c:pt>
                <c:pt idx="21">
                  <c:v>15</c:v>
                </c:pt>
                <c:pt idx="22">
                  <c:v>15</c:v>
                </c:pt>
                <c:pt idx="23">
                  <c:v>33</c:v>
                </c:pt>
                <c:pt idx="24">
                  <c:v>31</c:v>
                </c:pt>
                <c:pt idx="25">
                  <c:v>24</c:v>
                </c:pt>
                <c:pt idx="26">
                  <c:v>21</c:v>
                </c:pt>
                <c:pt idx="27">
                  <c:v>25</c:v>
                </c:pt>
                <c:pt idx="28">
                  <c:v>15</c:v>
                </c:pt>
                <c:pt idx="29">
                  <c:v>21</c:v>
                </c:pt>
                <c:pt idx="30">
                  <c:v>28</c:v>
                </c:pt>
                <c:pt idx="31">
                  <c:v>28</c:v>
                </c:pt>
                <c:pt idx="32">
                  <c:v>32</c:v>
                </c:pt>
                <c:pt idx="33">
                  <c:v>33</c:v>
                </c:pt>
                <c:pt idx="34">
                  <c:v>36</c:v>
                </c:pt>
                <c:pt idx="35">
                  <c:v>37</c:v>
                </c:pt>
                <c:pt idx="36">
                  <c:v>40</c:v>
                </c:pt>
                <c:pt idx="37">
                  <c:v>42</c:v>
                </c:pt>
                <c:pt idx="38">
                  <c:v>44</c:v>
                </c:pt>
                <c:pt idx="39">
                  <c:v>44</c:v>
                </c:pt>
                <c:pt idx="40">
                  <c:v>44</c:v>
                </c:pt>
                <c:pt idx="41">
                  <c:v>44</c:v>
                </c:pt>
                <c:pt idx="42">
                  <c:v>45</c:v>
                </c:pt>
                <c:pt idx="43">
                  <c:v>45</c:v>
                </c:pt>
                <c:pt idx="44">
                  <c:v>45</c:v>
                </c:pt>
                <c:pt idx="45">
                  <c:v>46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73-4DF3-97DF-13D2AAAF6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550848"/>
        <c:axId val="113746304"/>
      </c:lineChart>
      <c:catAx>
        <c:axId val="113550848"/>
        <c:scaling>
          <c:orientation val="minMax"/>
        </c:scaling>
        <c:delete val="0"/>
        <c:axPos val="b"/>
        <c:majorTickMark val="none"/>
        <c:minorTickMark val="none"/>
        <c:tickLblPos val="nextTo"/>
        <c:crossAx val="113746304"/>
        <c:crosses val="autoZero"/>
        <c:auto val="1"/>
        <c:lblAlgn val="ctr"/>
        <c:lblOffset val="100"/>
        <c:noMultiLvlLbl val="0"/>
      </c:catAx>
      <c:valAx>
        <c:axId val="1137463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13550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At the money options only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40-4E8A-AB93-AD8C00ED0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98545024"/>
        <c:axId val="98591872"/>
      </c:barChart>
      <c:catAx>
        <c:axId val="98545024"/>
        <c:scaling>
          <c:orientation val="minMax"/>
        </c:scaling>
        <c:delete val="0"/>
        <c:axPos val="b"/>
        <c:majorTickMark val="none"/>
        <c:minorTickMark val="none"/>
        <c:tickLblPos val="none"/>
        <c:crossAx val="98591872"/>
        <c:crosses val="autoZero"/>
        <c:auto val="1"/>
        <c:lblAlgn val="ctr"/>
        <c:lblOffset val="100"/>
        <c:noMultiLvlLbl val="0"/>
      </c:catAx>
      <c:valAx>
        <c:axId val="985918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spPr>
          <a:ln w="9525">
            <a:noFill/>
          </a:ln>
        </c:spPr>
        <c:crossAx val="9854502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Distribution of Corridors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1111111111111123E-2"/>
          <c:y val="0.23912839020122528"/>
          <c:w val="0.93888888888889033"/>
          <c:h val="0.73442111402741361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Sheet1!$B$2:$B$42</c:f>
              <c:numCache>
                <c:formatCode>General</c:formatCode>
                <c:ptCount val="41"/>
                <c:pt idx="0">
                  <c:v>5.3990966513188084E-2</c:v>
                </c:pt>
                <c:pt idx="1">
                  <c:v>6.5615814774676581E-2</c:v>
                </c:pt>
                <c:pt idx="2">
                  <c:v>7.8950158300894066E-2</c:v>
                </c:pt>
                <c:pt idx="3">
                  <c:v>9.4049077376887266E-2</c:v>
                </c:pt>
                <c:pt idx="4">
                  <c:v>0.11092083467945545</c:v>
                </c:pt>
                <c:pt idx="5">
                  <c:v>0.12951759566589191</c:v>
                </c:pt>
                <c:pt idx="6">
                  <c:v>0.14972746563574496</c:v>
                </c:pt>
                <c:pt idx="7">
                  <c:v>0.17136859204780749</c:v>
                </c:pt>
                <c:pt idx="8">
                  <c:v>0.19418605498321287</c:v>
                </c:pt>
                <c:pt idx="9">
                  <c:v>0.21785217703255072</c:v>
                </c:pt>
                <c:pt idx="10">
                  <c:v>0.2419707245191435</c:v>
                </c:pt>
                <c:pt idx="11">
                  <c:v>0.26608524989875498</c:v>
                </c:pt>
                <c:pt idx="12">
                  <c:v>0.28969155276148273</c:v>
                </c:pt>
                <c:pt idx="13">
                  <c:v>0.31225393336676138</c:v>
                </c:pt>
                <c:pt idx="14">
                  <c:v>0.33322460289180111</c:v>
                </c:pt>
                <c:pt idx="15">
                  <c:v>0.35206532676429958</c:v>
                </c:pt>
                <c:pt idx="16">
                  <c:v>0.36827014030332333</c:v>
                </c:pt>
                <c:pt idx="17">
                  <c:v>0.38138781546052525</c:v>
                </c:pt>
                <c:pt idx="18">
                  <c:v>0.3910426939754581</c:v>
                </c:pt>
                <c:pt idx="19">
                  <c:v>0.39695254747701286</c:v>
                </c:pt>
                <c:pt idx="20">
                  <c:v>0.39894228040143281</c:v>
                </c:pt>
                <c:pt idx="21">
                  <c:v>0.39695254747701275</c:v>
                </c:pt>
                <c:pt idx="22">
                  <c:v>0.39104269397545793</c:v>
                </c:pt>
                <c:pt idx="23">
                  <c:v>0.38138781546052503</c:v>
                </c:pt>
                <c:pt idx="24">
                  <c:v>0.36827014030332317</c:v>
                </c:pt>
                <c:pt idx="25">
                  <c:v>0.35206532676429936</c:v>
                </c:pt>
                <c:pt idx="26">
                  <c:v>0.3332246028918005</c:v>
                </c:pt>
                <c:pt idx="27">
                  <c:v>0.31225393336676138</c:v>
                </c:pt>
                <c:pt idx="28">
                  <c:v>0.28969155276148223</c:v>
                </c:pt>
                <c:pt idx="29">
                  <c:v>0.26608524989875482</c:v>
                </c:pt>
                <c:pt idx="30">
                  <c:v>0.24197072451914314</c:v>
                </c:pt>
                <c:pt idx="31">
                  <c:v>0.21785217703255033</c:v>
                </c:pt>
                <c:pt idx="32">
                  <c:v>0.19418605498321267</c:v>
                </c:pt>
                <c:pt idx="33">
                  <c:v>0.17136859204780724</c:v>
                </c:pt>
                <c:pt idx="34">
                  <c:v>0.14972746563574471</c:v>
                </c:pt>
                <c:pt idx="35">
                  <c:v>0.12951759566589149</c:v>
                </c:pt>
                <c:pt idx="36">
                  <c:v>0.11092083467945534</c:v>
                </c:pt>
                <c:pt idx="37">
                  <c:v>9.4049077376886767E-2</c:v>
                </c:pt>
                <c:pt idx="38">
                  <c:v>7.8950158300893955E-2</c:v>
                </c:pt>
                <c:pt idx="39">
                  <c:v>6.5615814774676401E-2</c:v>
                </c:pt>
                <c:pt idx="40">
                  <c:v>5.399096651318791E-2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FB-48B4-86B4-44836C6AE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613120"/>
        <c:axId val="98614656"/>
      </c:lineChart>
      <c:catAx>
        <c:axId val="98613120"/>
        <c:scaling>
          <c:orientation val="minMax"/>
        </c:scaling>
        <c:delete val="0"/>
        <c:axPos val="b"/>
        <c:majorTickMark val="none"/>
        <c:minorTickMark val="none"/>
        <c:tickLblPos val="none"/>
        <c:crossAx val="98614656"/>
        <c:crosses val="autoZero"/>
        <c:auto val="1"/>
        <c:lblAlgn val="ctr"/>
        <c:lblOffset val="100"/>
        <c:noMultiLvlLbl val="0"/>
      </c:catAx>
      <c:valAx>
        <c:axId val="986146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98613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Volatility</a:t>
            </a:r>
            <a:r>
              <a:rPr lang="en-US" baseline="0" dirty="0"/>
              <a:t> Skew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Sheet1!$B$2:$B$22</c:f>
              <c:numCache>
                <c:formatCode>General</c:formatCode>
                <c:ptCount val="21"/>
                <c:pt idx="0">
                  <c:v>0.25</c:v>
                </c:pt>
                <c:pt idx="1">
                  <c:v>0.16</c:v>
                </c:pt>
                <c:pt idx="2">
                  <c:v>0.1111111111111111</c:v>
                </c:pt>
                <c:pt idx="3">
                  <c:v>8.1632653061224497E-2</c:v>
                </c:pt>
                <c:pt idx="4">
                  <c:v>6.25E-2</c:v>
                </c:pt>
                <c:pt idx="5">
                  <c:v>4.9382716049382991E-2</c:v>
                </c:pt>
                <c:pt idx="6">
                  <c:v>4.0000000000000022E-2</c:v>
                </c:pt>
                <c:pt idx="7">
                  <c:v>3.3057851239669422E-2</c:v>
                </c:pt>
                <c:pt idx="8">
                  <c:v>2.7777777777777981E-2</c:v>
                </c:pt>
                <c:pt idx="9">
                  <c:v>2.3668639053254437E-2</c:v>
                </c:pt>
                <c:pt idx="10">
                  <c:v>2.0408163265306142E-2</c:v>
                </c:pt>
                <c:pt idx="11">
                  <c:v>1.7777777777777781E-2</c:v>
                </c:pt>
                <c:pt idx="12">
                  <c:v>1.5625E-2</c:v>
                </c:pt>
                <c:pt idx="13">
                  <c:v>1.3840830449827091E-2</c:v>
                </c:pt>
                <c:pt idx="14">
                  <c:v>1.2345679012345722E-2</c:v>
                </c:pt>
                <c:pt idx="15">
                  <c:v>1.1080332409972301E-2</c:v>
                </c:pt>
                <c:pt idx="16">
                  <c:v>1.0000000000000005E-2</c:v>
                </c:pt>
                <c:pt idx="17">
                  <c:v>9.0702947845805008E-3</c:v>
                </c:pt>
                <c:pt idx="18">
                  <c:v>8.2644628099173747E-3</c:v>
                </c:pt>
                <c:pt idx="19">
                  <c:v>7.5614366729678814E-3</c:v>
                </c:pt>
                <c:pt idx="20">
                  <c:v>6.9444444444444631E-3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C7-4DEF-81EA-B743966C9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103104"/>
        <c:axId val="99104640"/>
      </c:lineChart>
      <c:catAx>
        <c:axId val="99103104"/>
        <c:scaling>
          <c:orientation val="minMax"/>
        </c:scaling>
        <c:delete val="0"/>
        <c:axPos val="b"/>
        <c:majorTickMark val="none"/>
        <c:minorTickMark val="none"/>
        <c:tickLblPos val="none"/>
        <c:crossAx val="99104640"/>
        <c:crosses val="autoZero"/>
        <c:auto val="1"/>
        <c:lblAlgn val="ctr"/>
        <c:lblOffset val="100"/>
        <c:noMultiLvlLbl val="0"/>
      </c:catAx>
      <c:valAx>
        <c:axId val="99104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spPr>
          <a:ln w="9525">
            <a:noFill/>
          </a:ln>
        </c:spPr>
        <c:crossAx val="99103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Price Paths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Sheet1!$A$2:$A$48</c:f>
              <c:numCache>
                <c:formatCode>General</c:formatCode>
                <c:ptCount val="47"/>
                <c:pt idx="0">
                  <c:v>50</c:v>
                </c:pt>
                <c:pt idx="1">
                  <c:v>51</c:v>
                </c:pt>
                <c:pt idx="2">
                  <c:v>50</c:v>
                </c:pt>
                <c:pt idx="3">
                  <c:v>51</c:v>
                </c:pt>
                <c:pt idx="4">
                  <c:v>50</c:v>
                </c:pt>
                <c:pt idx="5">
                  <c:v>49</c:v>
                </c:pt>
                <c:pt idx="6">
                  <c:v>51</c:v>
                </c:pt>
                <c:pt idx="7">
                  <c:v>49</c:v>
                </c:pt>
                <c:pt idx="8">
                  <c:v>49</c:v>
                </c:pt>
                <c:pt idx="9">
                  <c:v>49</c:v>
                </c:pt>
                <c:pt idx="10">
                  <c:v>49</c:v>
                </c:pt>
                <c:pt idx="11">
                  <c:v>49</c:v>
                </c:pt>
                <c:pt idx="12">
                  <c:v>50</c:v>
                </c:pt>
                <c:pt idx="13">
                  <c:v>50</c:v>
                </c:pt>
                <c:pt idx="14">
                  <c:v>51</c:v>
                </c:pt>
                <c:pt idx="15">
                  <c:v>49</c:v>
                </c:pt>
                <c:pt idx="16">
                  <c:v>49</c:v>
                </c:pt>
                <c:pt idx="17">
                  <c:v>51</c:v>
                </c:pt>
                <c:pt idx="18">
                  <c:v>49</c:v>
                </c:pt>
                <c:pt idx="19">
                  <c:v>51</c:v>
                </c:pt>
                <c:pt idx="20">
                  <c:v>50</c:v>
                </c:pt>
                <c:pt idx="21">
                  <c:v>49</c:v>
                </c:pt>
                <c:pt idx="22">
                  <c:v>49</c:v>
                </c:pt>
                <c:pt idx="23">
                  <c:v>51</c:v>
                </c:pt>
                <c:pt idx="24">
                  <c:v>50</c:v>
                </c:pt>
                <c:pt idx="25">
                  <c:v>50</c:v>
                </c:pt>
                <c:pt idx="26">
                  <c:v>51</c:v>
                </c:pt>
                <c:pt idx="27">
                  <c:v>49</c:v>
                </c:pt>
                <c:pt idx="28">
                  <c:v>51</c:v>
                </c:pt>
                <c:pt idx="29">
                  <c:v>49</c:v>
                </c:pt>
                <c:pt idx="30">
                  <c:v>51</c:v>
                </c:pt>
                <c:pt idx="31">
                  <c:v>49</c:v>
                </c:pt>
                <c:pt idx="32">
                  <c:v>51</c:v>
                </c:pt>
                <c:pt idx="33">
                  <c:v>50</c:v>
                </c:pt>
                <c:pt idx="34">
                  <c:v>51</c:v>
                </c:pt>
                <c:pt idx="35">
                  <c:v>50</c:v>
                </c:pt>
                <c:pt idx="36">
                  <c:v>51</c:v>
                </c:pt>
                <c:pt idx="37">
                  <c:v>51</c:v>
                </c:pt>
                <c:pt idx="38">
                  <c:v>51</c:v>
                </c:pt>
                <c:pt idx="39">
                  <c:v>49</c:v>
                </c:pt>
                <c:pt idx="40">
                  <c:v>49</c:v>
                </c:pt>
                <c:pt idx="41">
                  <c:v>49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51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82-498E-92E7-2A1AF0AA0D17}"/>
            </c:ext>
          </c:extLst>
        </c:ser>
        <c:ser>
          <c:idx val="1"/>
          <c:order val="1"/>
          <c:marker>
            <c:symbol val="none"/>
          </c:marker>
          <c:val>
            <c:numRef>
              <c:f>Sheet1!$B$2:$B$48</c:f>
              <c:numCache>
                <c:formatCode>General</c:formatCode>
                <c:ptCount val="47"/>
                <c:pt idx="0">
                  <c:v>50</c:v>
                </c:pt>
                <c:pt idx="1">
                  <c:v>59</c:v>
                </c:pt>
                <c:pt idx="2">
                  <c:v>40</c:v>
                </c:pt>
                <c:pt idx="3">
                  <c:v>46</c:v>
                </c:pt>
                <c:pt idx="4">
                  <c:v>50</c:v>
                </c:pt>
                <c:pt idx="5">
                  <c:v>60</c:v>
                </c:pt>
                <c:pt idx="6">
                  <c:v>54</c:v>
                </c:pt>
                <c:pt idx="7">
                  <c:v>51</c:v>
                </c:pt>
                <c:pt idx="8">
                  <c:v>55</c:v>
                </c:pt>
                <c:pt idx="9">
                  <c:v>46</c:v>
                </c:pt>
                <c:pt idx="10">
                  <c:v>49</c:v>
                </c:pt>
                <c:pt idx="11">
                  <c:v>40</c:v>
                </c:pt>
                <c:pt idx="12">
                  <c:v>46</c:v>
                </c:pt>
                <c:pt idx="13">
                  <c:v>51</c:v>
                </c:pt>
                <c:pt idx="14">
                  <c:v>40</c:v>
                </c:pt>
                <c:pt idx="15">
                  <c:v>48</c:v>
                </c:pt>
                <c:pt idx="16">
                  <c:v>42</c:v>
                </c:pt>
                <c:pt idx="17">
                  <c:v>56</c:v>
                </c:pt>
                <c:pt idx="18">
                  <c:v>44</c:v>
                </c:pt>
                <c:pt idx="19">
                  <c:v>55</c:v>
                </c:pt>
                <c:pt idx="20">
                  <c:v>42</c:v>
                </c:pt>
                <c:pt idx="21">
                  <c:v>40</c:v>
                </c:pt>
                <c:pt idx="22">
                  <c:v>40</c:v>
                </c:pt>
                <c:pt idx="23">
                  <c:v>58</c:v>
                </c:pt>
                <c:pt idx="24">
                  <c:v>56</c:v>
                </c:pt>
                <c:pt idx="25">
                  <c:v>49</c:v>
                </c:pt>
                <c:pt idx="26">
                  <c:v>46</c:v>
                </c:pt>
                <c:pt idx="27">
                  <c:v>50</c:v>
                </c:pt>
                <c:pt idx="28">
                  <c:v>40</c:v>
                </c:pt>
                <c:pt idx="29">
                  <c:v>46</c:v>
                </c:pt>
                <c:pt idx="30">
                  <c:v>44</c:v>
                </c:pt>
                <c:pt idx="31">
                  <c:v>58</c:v>
                </c:pt>
                <c:pt idx="32">
                  <c:v>60</c:v>
                </c:pt>
                <c:pt idx="33">
                  <c:v>48</c:v>
                </c:pt>
                <c:pt idx="34">
                  <c:v>43</c:v>
                </c:pt>
                <c:pt idx="35">
                  <c:v>58</c:v>
                </c:pt>
                <c:pt idx="36">
                  <c:v>49</c:v>
                </c:pt>
                <c:pt idx="37">
                  <c:v>51</c:v>
                </c:pt>
                <c:pt idx="38">
                  <c:v>55</c:v>
                </c:pt>
                <c:pt idx="39">
                  <c:v>51</c:v>
                </c:pt>
                <c:pt idx="40">
                  <c:v>40</c:v>
                </c:pt>
                <c:pt idx="41">
                  <c:v>47</c:v>
                </c:pt>
                <c:pt idx="42">
                  <c:v>59</c:v>
                </c:pt>
                <c:pt idx="43">
                  <c:v>58</c:v>
                </c:pt>
                <c:pt idx="44">
                  <c:v>46</c:v>
                </c:pt>
                <c:pt idx="45">
                  <c:v>41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82-498E-92E7-2A1AF0AA0D17}"/>
            </c:ext>
          </c:extLst>
        </c:ser>
        <c:ser>
          <c:idx val="3"/>
          <c:order val="2"/>
          <c:marker>
            <c:symbol val="none"/>
          </c:marker>
          <c:val>
            <c:numRef>
              <c:f>Sheet1!$E$2:$E$48</c:f>
              <c:numCache>
                <c:formatCode>General</c:formatCode>
                <c:ptCount val="47"/>
                <c:pt idx="0">
                  <c:v>50</c:v>
                </c:pt>
                <c:pt idx="1">
                  <c:v>59</c:v>
                </c:pt>
                <c:pt idx="2">
                  <c:v>65</c:v>
                </c:pt>
                <c:pt idx="3">
                  <c:v>69</c:v>
                </c:pt>
                <c:pt idx="4">
                  <c:v>75</c:v>
                </c:pt>
                <c:pt idx="5">
                  <c:v>76</c:v>
                </c:pt>
                <c:pt idx="6">
                  <c:v>71</c:v>
                </c:pt>
                <c:pt idx="7">
                  <c:v>74</c:v>
                </c:pt>
                <c:pt idx="8">
                  <c:v>70</c:v>
                </c:pt>
                <c:pt idx="9">
                  <c:v>79</c:v>
                </c:pt>
                <c:pt idx="10">
                  <c:v>76</c:v>
                </c:pt>
                <c:pt idx="11">
                  <c:v>85</c:v>
                </c:pt>
                <c:pt idx="12">
                  <c:v>79</c:v>
                </c:pt>
                <c:pt idx="13">
                  <c:v>74</c:v>
                </c:pt>
                <c:pt idx="14">
                  <c:v>85</c:v>
                </c:pt>
                <c:pt idx="15">
                  <c:v>77</c:v>
                </c:pt>
                <c:pt idx="16">
                  <c:v>83</c:v>
                </c:pt>
                <c:pt idx="17">
                  <c:v>69</c:v>
                </c:pt>
                <c:pt idx="18">
                  <c:v>81</c:v>
                </c:pt>
                <c:pt idx="19">
                  <c:v>70</c:v>
                </c:pt>
                <c:pt idx="20">
                  <c:v>83</c:v>
                </c:pt>
                <c:pt idx="21">
                  <c:v>85</c:v>
                </c:pt>
                <c:pt idx="22">
                  <c:v>85</c:v>
                </c:pt>
                <c:pt idx="23">
                  <c:v>67</c:v>
                </c:pt>
                <c:pt idx="24">
                  <c:v>69</c:v>
                </c:pt>
                <c:pt idx="25">
                  <c:v>76</c:v>
                </c:pt>
                <c:pt idx="26">
                  <c:v>79</c:v>
                </c:pt>
                <c:pt idx="27">
                  <c:v>75</c:v>
                </c:pt>
                <c:pt idx="28">
                  <c:v>85</c:v>
                </c:pt>
                <c:pt idx="29">
                  <c:v>79</c:v>
                </c:pt>
                <c:pt idx="30">
                  <c:v>72</c:v>
                </c:pt>
                <c:pt idx="31">
                  <c:v>72</c:v>
                </c:pt>
                <c:pt idx="32">
                  <c:v>68</c:v>
                </c:pt>
                <c:pt idx="33">
                  <c:v>67</c:v>
                </c:pt>
                <c:pt idx="34">
                  <c:v>64</c:v>
                </c:pt>
                <c:pt idx="35">
                  <c:v>63</c:v>
                </c:pt>
                <c:pt idx="36">
                  <c:v>60</c:v>
                </c:pt>
                <c:pt idx="37">
                  <c:v>58</c:v>
                </c:pt>
                <c:pt idx="38">
                  <c:v>56</c:v>
                </c:pt>
                <c:pt idx="39">
                  <c:v>56</c:v>
                </c:pt>
                <c:pt idx="40">
                  <c:v>56</c:v>
                </c:pt>
                <c:pt idx="41">
                  <c:v>56</c:v>
                </c:pt>
                <c:pt idx="42">
                  <c:v>55</c:v>
                </c:pt>
                <c:pt idx="43">
                  <c:v>55</c:v>
                </c:pt>
                <c:pt idx="44">
                  <c:v>55</c:v>
                </c:pt>
                <c:pt idx="45">
                  <c:v>54</c:v>
                </c:pt>
                <c:pt idx="4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82-498E-92E7-2A1AF0AA0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142912"/>
        <c:axId val="79144448"/>
      </c:lineChart>
      <c:catAx>
        <c:axId val="79142912"/>
        <c:scaling>
          <c:orientation val="minMax"/>
        </c:scaling>
        <c:delete val="0"/>
        <c:axPos val="b"/>
        <c:majorTickMark val="none"/>
        <c:minorTickMark val="none"/>
        <c:tickLblPos val="nextTo"/>
        <c:crossAx val="79144448"/>
        <c:crosses val="autoZero"/>
        <c:auto val="1"/>
        <c:lblAlgn val="ctr"/>
        <c:lblOffset val="100"/>
        <c:noMultiLvlLbl val="0"/>
      </c:catAx>
      <c:valAx>
        <c:axId val="7914444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79142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Gamma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Sheet1!$C$2:$C$42</c:f>
              <c:numCache>
                <c:formatCode>General</c:formatCode>
                <c:ptCount val="41"/>
                <c:pt idx="0">
                  <c:v>48</c:v>
                </c:pt>
                <c:pt idx="1">
                  <c:v>48.100000000000009</c:v>
                </c:pt>
                <c:pt idx="2">
                  <c:v>48.20000000000001</c:v>
                </c:pt>
                <c:pt idx="3">
                  <c:v>48.300000000000004</c:v>
                </c:pt>
                <c:pt idx="4">
                  <c:v>48.4</c:v>
                </c:pt>
                <c:pt idx="5">
                  <c:v>48.5</c:v>
                </c:pt>
                <c:pt idx="6">
                  <c:v>48.600000000000009</c:v>
                </c:pt>
                <c:pt idx="7">
                  <c:v>48.70000000000001</c:v>
                </c:pt>
                <c:pt idx="8">
                  <c:v>48.800000000000004</c:v>
                </c:pt>
                <c:pt idx="9">
                  <c:v>48.9</c:v>
                </c:pt>
                <c:pt idx="10">
                  <c:v>49</c:v>
                </c:pt>
                <c:pt idx="11">
                  <c:v>49.100000000000009</c:v>
                </c:pt>
                <c:pt idx="12">
                  <c:v>49.20000000000001</c:v>
                </c:pt>
                <c:pt idx="13">
                  <c:v>49.300000000000004</c:v>
                </c:pt>
                <c:pt idx="14">
                  <c:v>49.4</c:v>
                </c:pt>
                <c:pt idx="15">
                  <c:v>49.5</c:v>
                </c:pt>
                <c:pt idx="16">
                  <c:v>49.600000000000009</c:v>
                </c:pt>
                <c:pt idx="17">
                  <c:v>49.70000000000001</c:v>
                </c:pt>
                <c:pt idx="18">
                  <c:v>49.8</c:v>
                </c:pt>
                <c:pt idx="19">
                  <c:v>49.9</c:v>
                </c:pt>
                <c:pt idx="20">
                  <c:v>50</c:v>
                </c:pt>
                <c:pt idx="21">
                  <c:v>50.1</c:v>
                </c:pt>
                <c:pt idx="22">
                  <c:v>50.2</c:v>
                </c:pt>
                <c:pt idx="23">
                  <c:v>50.300000000000004</c:v>
                </c:pt>
                <c:pt idx="24">
                  <c:v>50.400000000000006</c:v>
                </c:pt>
                <c:pt idx="25">
                  <c:v>50.500000000000007</c:v>
                </c:pt>
                <c:pt idx="26">
                  <c:v>50.600000000000009</c:v>
                </c:pt>
                <c:pt idx="27">
                  <c:v>50.70000000000001</c:v>
                </c:pt>
                <c:pt idx="28">
                  <c:v>50.800000000000004</c:v>
                </c:pt>
                <c:pt idx="29">
                  <c:v>50.900000000000006</c:v>
                </c:pt>
                <c:pt idx="30">
                  <c:v>51.000000000000014</c:v>
                </c:pt>
                <c:pt idx="31">
                  <c:v>51.100000000000016</c:v>
                </c:pt>
                <c:pt idx="32">
                  <c:v>51.200000000000017</c:v>
                </c:pt>
                <c:pt idx="33">
                  <c:v>51.300000000000004</c:v>
                </c:pt>
                <c:pt idx="34">
                  <c:v>51.40000000000002</c:v>
                </c:pt>
                <c:pt idx="35">
                  <c:v>51.500000000000021</c:v>
                </c:pt>
                <c:pt idx="36">
                  <c:v>51.600000000000023</c:v>
                </c:pt>
                <c:pt idx="37">
                  <c:v>51.700000000000031</c:v>
                </c:pt>
                <c:pt idx="38">
                  <c:v>51.800000000000026</c:v>
                </c:pt>
                <c:pt idx="39">
                  <c:v>51.900000000000027</c:v>
                </c:pt>
                <c:pt idx="40">
                  <c:v>52.000000000000028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5.3990966513188084E-2</c:v>
                </c:pt>
                <c:pt idx="1">
                  <c:v>6.5615814774676581E-2</c:v>
                </c:pt>
                <c:pt idx="2">
                  <c:v>7.8950158300894066E-2</c:v>
                </c:pt>
                <c:pt idx="3">
                  <c:v>9.4049077376887266E-2</c:v>
                </c:pt>
                <c:pt idx="4">
                  <c:v>0.11092083467945545</c:v>
                </c:pt>
                <c:pt idx="5">
                  <c:v>0.12951759566589191</c:v>
                </c:pt>
                <c:pt idx="6">
                  <c:v>0.14972746563574496</c:v>
                </c:pt>
                <c:pt idx="7">
                  <c:v>0.17136859204780749</c:v>
                </c:pt>
                <c:pt idx="8">
                  <c:v>0.19418605498321287</c:v>
                </c:pt>
                <c:pt idx="9">
                  <c:v>0.21785217703255072</c:v>
                </c:pt>
                <c:pt idx="10">
                  <c:v>0.2419707245191435</c:v>
                </c:pt>
                <c:pt idx="11">
                  <c:v>0.26608524989875498</c:v>
                </c:pt>
                <c:pt idx="12">
                  <c:v>0.28969155276148273</c:v>
                </c:pt>
                <c:pt idx="13">
                  <c:v>0.31225393336676138</c:v>
                </c:pt>
                <c:pt idx="14">
                  <c:v>0.33322460289180156</c:v>
                </c:pt>
                <c:pt idx="15">
                  <c:v>0.35206532676429958</c:v>
                </c:pt>
                <c:pt idx="16">
                  <c:v>0.36827014030332333</c:v>
                </c:pt>
                <c:pt idx="17">
                  <c:v>0.38138781546052553</c:v>
                </c:pt>
                <c:pt idx="18">
                  <c:v>0.39104269397545877</c:v>
                </c:pt>
                <c:pt idx="19">
                  <c:v>0.39695254747701314</c:v>
                </c:pt>
                <c:pt idx="20">
                  <c:v>0.39894228040143281</c:v>
                </c:pt>
                <c:pt idx="21">
                  <c:v>0.39695254747701303</c:v>
                </c:pt>
                <c:pt idx="22">
                  <c:v>0.3910426939754586</c:v>
                </c:pt>
                <c:pt idx="23">
                  <c:v>0.38138781546052541</c:v>
                </c:pt>
                <c:pt idx="24">
                  <c:v>0.36827014030332317</c:v>
                </c:pt>
                <c:pt idx="25">
                  <c:v>0.35206532676429936</c:v>
                </c:pt>
                <c:pt idx="26">
                  <c:v>0.333224602891801</c:v>
                </c:pt>
                <c:pt idx="27">
                  <c:v>0.31225393336676138</c:v>
                </c:pt>
                <c:pt idx="28">
                  <c:v>0.28969155276148223</c:v>
                </c:pt>
                <c:pt idx="29">
                  <c:v>0.26608524989875482</c:v>
                </c:pt>
                <c:pt idx="30">
                  <c:v>0.24197072451914314</c:v>
                </c:pt>
                <c:pt idx="31">
                  <c:v>0.21785217703255033</c:v>
                </c:pt>
                <c:pt idx="32">
                  <c:v>0.19418605498321267</c:v>
                </c:pt>
                <c:pt idx="33">
                  <c:v>0.17136859204780724</c:v>
                </c:pt>
                <c:pt idx="34">
                  <c:v>0.14972746563574471</c:v>
                </c:pt>
                <c:pt idx="35">
                  <c:v>0.12951759566589149</c:v>
                </c:pt>
                <c:pt idx="36">
                  <c:v>0.11092083467945534</c:v>
                </c:pt>
                <c:pt idx="37">
                  <c:v>9.4049077376886767E-2</c:v>
                </c:pt>
                <c:pt idx="38">
                  <c:v>7.8950158300893955E-2</c:v>
                </c:pt>
                <c:pt idx="39">
                  <c:v>6.5615814774676401E-2</c:v>
                </c:pt>
                <c:pt idx="40">
                  <c:v>5.399096651318791E-2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54-4A5E-AF7E-B629A31900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212736"/>
        <c:axId val="80214272"/>
      </c:lineChart>
      <c:catAx>
        <c:axId val="8021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80214272"/>
        <c:crosses val="autoZero"/>
        <c:auto val="1"/>
        <c:lblAlgn val="ctr"/>
        <c:lblOffset val="100"/>
        <c:noMultiLvlLbl val="0"/>
      </c:catAx>
      <c:valAx>
        <c:axId val="802142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80212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Dollar Gamma at various strikes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10</c:v>
                </c:pt>
                <c:pt idx="1">
                  <c:v>10.5</c:v>
                </c:pt>
                <c:pt idx="2">
                  <c:v>11</c:v>
                </c:pt>
                <c:pt idx="3">
                  <c:v>11.5</c:v>
                </c:pt>
                <c:pt idx="4">
                  <c:v>12</c:v>
                </c:pt>
                <c:pt idx="5">
                  <c:v>12.5</c:v>
                </c:pt>
                <c:pt idx="6">
                  <c:v>13</c:v>
                </c:pt>
                <c:pt idx="7">
                  <c:v>13.5</c:v>
                </c:pt>
                <c:pt idx="8">
                  <c:v>14</c:v>
                </c:pt>
                <c:pt idx="9">
                  <c:v>14.5</c:v>
                </c:pt>
                <c:pt idx="10">
                  <c:v>15</c:v>
                </c:pt>
                <c:pt idx="11">
                  <c:v>15.5</c:v>
                </c:pt>
                <c:pt idx="12">
                  <c:v>16</c:v>
                </c:pt>
                <c:pt idx="13">
                  <c:v>16.5</c:v>
                </c:pt>
                <c:pt idx="14">
                  <c:v>17</c:v>
                </c:pt>
                <c:pt idx="15">
                  <c:v>17.5</c:v>
                </c:pt>
                <c:pt idx="16">
                  <c:v>18</c:v>
                </c:pt>
                <c:pt idx="17">
                  <c:v>18.5</c:v>
                </c:pt>
                <c:pt idx="18">
                  <c:v>19</c:v>
                </c:pt>
                <c:pt idx="19">
                  <c:v>19.5</c:v>
                </c:pt>
                <c:pt idx="20">
                  <c:v>20</c:v>
                </c:pt>
                <c:pt idx="21">
                  <c:v>20.5</c:v>
                </c:pt>
                <c:pt idx="22">
                  <c:v>21</c:v>
                </c:pt>
                <c:pt idx="23">
                  <c:v>21.5</c:v>
                </c:pt>
                <c:pt idx="24">
                  <c:v>22</c:v>
                </c:pt>
                <c:pt idx="25">
                  <c:v>22.5</c:v>
                </c:pt>
                <c:pt idx="26">
                  <c:v>23</c:v>
                </c:pt>
                <c:pt idx="27">
                  <c:v>23.5</c:v>
                </c:pt>
                <c:pt idx="28">
                  <c:v>24</c:v>
                </c:pt>
                <c:pt idx="29">
                  <c:v>24.5</c:v>
                </c:pt>
                <c:pt idx="30">
                  <c:v>25</c:v>
                </c:pt>
                <c:pt idx="31">
                  <c:v>25.5</c:v>
                </c:pt>
                <c:pt idx="32">
                  <c:v>26</c:v>
                </c:pt>
                <c:pt idx="33">
                  <c:v>26.5</c:v>
                </c:pt>
                <c:pt idx="34">
                  <c:v>27</c:v>
                </c:pt>
                <c:pt idx="35">
                  <c:v>27.5</c:v>
                </c:pt>
                <c:pt idx="36">
                  <c:v>28</c:v>
                </c:pt>
                <c:pt idx="37">
                  <c:v>28.5</c:v>
                </c:pt>
                <c:pt idx="38">
                  <c:v>29</c:v>
                </c:pt>
                <c:pt idx="39">
                  <c:v>29.5</c:v>
                </c:pt>
                <c:pt idx="40">
                  <c:v>30</c:v>
                </c:pt>
                <c:pt idx="41">
                  <c:v>30.5</c:v>
                </c:pt>
                <c:pt idx="42">
                  <c:v>31</c:v>
                </c:pt>
                <c:pt idx="43">
                  <c:v>31.5</c:v>
                </c:pt>
                <c:pt idx="44">
                  <c:v>32</c:v>
                </c:pt>
                <c:pt idx="45">
                  <c:v>32.5</c:v>
                </c:pt>
                <c:pt idx="46">
                  <c:v>33</c:v>
                </c:pt>
                <c:pt idx="47">
                  <c:v>33.5</c:v>
                </c:pt>
                <c:pt idx="48">
                  <c:v>34</c:v>
                </c:pt>
                <c:pt idx="49">
                  <c:v>34.5</c:v>
                </c:pt>
                <c:pt idx="50">
                  <c:v>35</c:v>
                </c:pt>
                <c:pt idx="51">
                  <c:v>35.5</c:v>
                </c:pt>
                <c:pt idx="52">
                  <c:v>36</c:v>
                </c:pt>
                <c:pt idx="53">
                  <c:v>36.5</c:v>
                </c:pt>
                <c:pt idx="54">
                  <c:v>37</c:v>
                </c:pt>
                <c:pt idx="55">
                  <c:v>37.5</c:v>
                </c:pt>
                <c:pt idx="56">
                  <c:v>38</c:v>
                </c:pt>
                <c:pt idx="57">
                  <c:v>38.5</c:v>
                </c:pt>
                <c:pt idx="58">
                  <c:v>39</c:v>
                </c:pt>
                <c:pt idx="59">
                  <c:v>39.5</c:v>
                </c:pt>
                <c:pt idx="60">
                  <c:v>40</c:v>
                </c:pt>
                <c:pt idx="61">
                  <c:v>40.5</c:v>
                </c:pt>
                <c:pt idx="62">
                  <c:v>41</c:v>
                </c:pt>
                <c:pt idx="63">
                  <c:v>41.5</c:v>
                </c:pt>
                <c:pt idx="64">
                  <c:v>42</c:v>
                </c:pt>
                <c:pt idx="65">
                  <c:v>42.5</c:v>
                </c:pt>
                <c:pt idx="66">
                  <c:v>43</c:v>
                </c:pt>
                <c:pt idx="67">
                  <c:v>43.5</c:v>
                </c:pt>
                <c:pt idx="68">
                  <c:v>44</c:v>
                </c:pt>
                <c:pt idx="69">
                  <c:v>44.5</c:v>
                </c:pt>
                <c:pt idx="70">
                  <c:v>45</c:v>
                </c:pt>
                <c:pt idx="71">
                  <c:v>45.5</c:v>
                </c:pt>
                <c:pt idx="72">
                  <c:v>46</c:v>
                </c:pt>
                <c:pt idx="73">
                  <c:v>46.5</c:v>
                </c:pt>
                <c:pt idx="74">
                  <c:v>47</c:v>
                </c:pt>
                <c:pt idx="75">
                  <c:v>47.5</c:v>
                </c:pt>
                <c:pt idx="76">
                  <c:v>48</c:v>
                </c:pt>
                <c:pt idx="77">
                  <c:v>48.5</c:v>
                </c:pt>
                <c:pt idx="78">
                  <c:v>49</c:v>
                </c:pt>
                <c:pt idx="79">
                  <c:v>49.5</c:v>
                </c:pt>
                <c:pt idx="80">
                  <c:v>50</c:v>
                </c:pt>
                <c:pt idx="81">
                  <c:v>50.5</c:v>
                </c:pt>
                <c:pt idx="82">
                  <c:v>51</c:v>
                </c:pt>
                <c:pt idx="83">
                  <c:v>51.5</c:v>
                </c:pt>
                <c:pt idx="84">
                  <c:v>52</c:v>
                </c:pt>
                <c:pt idx="85">
                  <c:v>52.5</c:v>
                </c:pt>
                <c:pt idx="86">
                  <c:v>53</c:v>
                </c:pt>
                <c:pt idx="87">
                  <c:v>53.5</c:v>
                </c:pt>
                <c:pt idx="88">
                  <c:v>54</c:v>
                </c:pt>
                <c:pt idx="89">
                  <c:v>54.5</c:v>
                </c:pt>
                <c:pt idx="90">
                  <c:v>55</c:v>
                </c:pt>
                <c:pt idx="91">
                  <c:v>55.5</c:v>
                </c:pt>
                <c:pt idx="92">
                  <c:v>56</c:v>
                </c:pt>
                <c:pt idx="93">
                  <c:v>56.5</c:v>
                </c:pt>
                <c:pt idx="94">
                  <c:v>57</c:v>
                </c:pt>
                <c:pt idx="95">
                  <c:v>57.5</c:v>
                </c:pt>
                <c:pt idx="96">
                  <c:v>58</c:v>
                </c:pt>
                <c:pt idx="97">
                  <c:v>58.5</c:v>
                </c:pt>
                <c:pt idx="98">
                  <c:v>59</c:v>
                </c:pt>
                <c:pt idx="99">
                  <c:v>59.5</c:v>
                </c:pt>
                <c:pt idx="100">
                  <c:v>60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7.6945986267065278E-21</c:v>
                </c:pt>
                <c:pt idx="1">
                  <c:v>1.1110923772215924E-18</c:v>
                </c:pt>
                <c:pt idx="2">
                  <c:v>1.243852602171954E-16</c:v>
                </c:pt>
                <c:pt idx="3">
                  <c:v>1.0799846622883086E-14</c:v>
                </c:pt>
                <c:pt idx="4">
                  <c:v>7.2752703602932168E-13</c:v>
                </c:pt>
                <c:pt idx="5">
                  <c:v>3.8036258328578606E-11</c:v>
                </c:pt>
                <c:pt idx="6">
                  <c:v>1.5437677490136271E-9</c:v>
                </c:pt>
                <c:pt idx="7">
                  <c:v>4.8652669304053206E-8</c:v>
                </c:pt>
                <c:pt idx="8">
                  <c:v>1.1908730385653718E-6</c:v>
                </c:pt>
                <c:pt idx="9">
                  <c:v>2.2643420489447406E-5</c:v>
                </c:pt>
                <c:pt idx="10">
                  <c:v>3.3451189081521815E-4</c:v>
                </c:pt>
                <c:pt idx="11">
                  <c:v>3.8400938009340475E-3</c:v>
                </c:pt>
                <c:pt idx="12">
                  <c:v>3.4260537795810647E-2</c:v>
                </c:pt>
                <c:pt idx="13">
                  <c:v>0.23758786372620821</c:v>
                </c:pt>
                <c:pt idx="14">
                  <c:v>1.2808041910500838</c:v>
                </c:pt>
                <c:pt idx="15">
                  <c:v>5.3680420261553641</c:v>
                </c:pt>
                <c:pt idx="16">
                  <c:v>17.493073150272927</c:v>
                </c:pt>
                <c:pt idx="17">
                  <c:v>44.32739711665144</c:v>
                </c:pt>
                <c:pt idx="18">
                  <c:v>87.351431551410499</c:v>
                </c:pt>
                <c:pt idx="19">
                  <c:v>133.87284050212531</c:v>
                </c:pt>
                <c:pt idx="20">
                  <c:v>159.57691216057302</c:v>
                </c:pt>
                <c:pt idx="21">
                  <c:v>147.95545357269728</c:v>
                </c:pt>
                <c:pt idx="22">
                  <c:v>106.70908951294221</c:v>
                </c:pt>
                <c:pt idx="23">
                  <c:v>59.869508596558461</c:v>
                </c:pt>
                <c:pt idx="24">
                  <c:v>26.131627792383014</c:v>
                </c:pt>
                <c:pt idx="25">
                  <c:v>8.8737021248690748</c:v>
                </c:pt>
                <c:pt idx="26">
                  <c:v>2.3444478099151991</c:v>
                </c:pt>
                <c:pt idx="27">
                  <c:v>0.48193901833902092</c:v>
                </c:pt>
                <c:pt idx="28">
                  <c:v>7.7086210040574171E-2</c:v>
                </c:pt>
                <c:pt idx="29">
                  <c:v>9.5942405994200522E-3</c:v>
                </c:pt>
                <c:pt idx="30">
                  <c:v>9.2919969670893915E-4</c:v>
                </c:pt>
                <c:pt idx="31">
                  <c:v>7.0030364676637905E-5</c:v>
                </c:pt>
                <c:pt idx="32">
                  <c:v>4.1072968064805414E-6</c:v>
                </c:pt>
                <c:pt idx="33">
                  <c:v>1.8746961327172242E-7</c:v>
                </c:pt>
                <c:pt idx="34">
                  <c:v>6.6592111776978307E-9</c:v>
                </c:pt>
                <c:pt idx="35">
                  <c:v>1.8409549031032051E-10</c:v>
                </c:pt>
                <c:pt idx="36">
                  <c:v>3.9609805294929719E-12</c:v>
                </c:pt>
                <c:pt idx="37">
                  <c:v>6.6330248918236781E-14</c:v>
                </c:pt>
                <c:pt idx="38">
                  <c:v>8.6452895737736847E-16</c:v>
                </c:pt>
                <c:pt idx="39">
                  <c:v>8.7703232768897199E-18</c:v>
                </c:pt>
                <c:pt idx="40">
                  <c:v>6.9251387640358843E-20</c:v>
                </c:pt>
                <c:pt idx="41">
                  <c:v>4.2562431430820835E-22</c:v>
                </c:pt>
                <c:pt idx="42">
                  <c:v>2.0361853026225307E-24</c:v>
                </c:pt>
                <c:pt idx="43">
                  <c:v>7.5824325821475624E-27</c:v>
                </c:pt>
                <c:pt idx="44">
                  <c:v>2.1978969453190286E-29</c:v>
                </c:pt>
                <c:pt idx="45">
                  <c:v>4.9593000968613968E-32</c:v>
                </c:pt>
                <c:pt idx="46">
                  <c:v>8.710723427380629E-35</c:v>
                </c:pt>
                <c:pt idx="47">
                  <c:v>1.1910089264163937E-37</c:v>
                </c:pt>
                <c:pt idx="48">
                  <c:v>1.267677182653692E-40</c:v>
                </c:pt>
                <c:pt idx="49">
                  <c:v>1.0503664608511875E-43</c:v>
                </c:pt>
                <c:pt idx="50">
                  <c:v>6.7751191985596838E-47</c:v>
                </c:pt>
                <c:pt idx="51">
                  <c:v>3.4020612892379065E-50</c:v>
                </c:pt>
                <c:pt idx="52">
                  <c:v>1.3299073423383645E-53</c:v>
                </c:pt>
                <c:pt idx="53">
                  <c:v>4.0472445382130585E-57</c:v>
                </c:pt>
                <c:pt idx="54">
                  <c:v>9.588725341882596E-61</c:v>
                </c:pt>
                <c:pt idx="55">
                  <c:v>1.7686017884225508E-64</c:v>
                </c:pt>
                <c:pt idx="56">
                  <c:v>2.5396343395074748E-68</c:v>
                </c:pt>
                <c:pt idx="57">
                  <c:v>2.8391498107808889E-72</c:v>
                </c:pt>
                <c:pt idx="58">
                  <c:v>2.471071411932811E-76</c:v>
                </c:pt>
                <c:pt idx="59">
                  <c:v>1.6744257156051218E-80</c:v>
                </c:pt>
                <c:pt idx="60">
                  <c:v>8.8335173794562637E-85</c:v>
                </c:pt>
                <c:pt idx="61">
                  <c:v>3.6282073796406586E-89</c:v>
                </c:pt>
                <c:pt idx="62">
                  <c:v>1.160231145523476E-93</c:v>
                </c:pt>
                <c:pt idx="63">
                  <c:v>2.8886447129862157E-98</c:v>
                </c:pt>
                <c:pt idx="64">
                  <c:v>5.5994326591842433E-103</c:v>
                </c:pt>
                <c:pt idx="65">
                  <c:v>8.4507877511586777E-108</c:v>
                </c:pt>
                <c:pt idx="66">
                  <c:v>9.9301661149240111E-113</c:v>
                </c:pt>
                <c:pt idx="67">
                  <c:v>9.0849964971331881E-118</c:v>
                </c:pt>
                <c:pt idx="68">
                  <c:v>6.4714951593147516E-123</c:v>
                </c:pt>
                <c:pt idx="69">
                  <c:v>3.5892086569307903E-128</c:v>
                </c:pt>
                <c:pt idx="70">
                  <c:v>1.549920771625096E-133</c:v>
                </c:pt>
                <c:pt idx="71">
                  <c:v>5.2112202681772485E-139</c:v>
                </c:pt>
                <c:pt idx="72">
                  <c:v>1.3642402099479515E-144</c:v>
                </c:pt>
                <c:pt idx="73">
                  <c:v>2.7807760435111726E-150</c:v>
                </c:pt>
                <c:pt idx="74">
                  <c:v>4.4133373735033104E-156</c:v>
                </c:pt>
                <c:pt idx="75">
                  <c:v>5.4537636805111168E-162</c:v>
                </c:pt>
                <c:pt idx="76">
                  <c:v>5.2475385110099885E-168</c:v>
                </c:pt>
                <c:pt idx="77">
                  <c:v>3.931398612627801E-174</c:v>
                </c:pt>
                <c:pt idx="78">
                  <c:v>2.2933618595222724E-180</c:v>
                </c:pt>
                <c:pt idx="79">
                  <c:v>1.0416792795732469E-186</c:v>
                </c:pt>
                <c:pt idx="80">
                  <c:v>3.6841153371969654E-193</c:v>
                </c:pt>
                <c:pt idx="81">
                  <c:v>1.0145464295427934E-199</c:v>
                </c:pt>
                <c:pt idx="82">
                  <c:v>2.1754638126836375E-206</c:v>
                </c:pt>
                <c:pt idx="83">
                  <c:v>3.6322412786052067E-213</c:v>
                </c:pt>
                <c:pt idx="84">
                  <c:v>4.7221743582765661E-220</c:v>
                </c:pt>
                <c:pt idx="85">
                  <c:v>4.7803029140661451E-227</c:v>
                </c:pt>
                <c:pt idx="86">
                  <c:v>3.7680478455853067E-234</c:v>
                </c:pt>
                <c:pt idx="87">
                  <c:v>2.3127381899610944E-241</c:v>
                </c:pt>
                <c:pt idx="88">
                  <c:v>1.1053174982673085E-248</c:v>
                </c:pt>
                <c:pt idx="89">
                  <c:v>4.1133865881841236E-256</c:v>
                </c:pt>
                <c:pt idx="90">
                  <c:v>1.1919698738339091E-263</c:v>
                </c:pt>
                <c:pt idx="91">
                  <c:v>2.6895871599192433E-271</c:v>
                </c:pt>
                <c:pt idx="92">
                  <c:v>4.7256531944586756E-279</c:v>
                </c:pt>
                <c:pt idx="93">
                  <c:v>6.4653970935785029E-287</c:v>
                </c:pt>
                <c:pt idx="94">
                  <c:v>6.8879012859051406E-295</c:v>
                </c:pt>
                <c:pt idx="95">
                  <c:v>5.7139727773657595E-303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C6-48AE-BE72-65FA1871AA04}"/>
            </c:ext>
          </c:extLst>
        </c:ser>
        <c:ser>
          <c:idx val="1"/>
          <c:order val="1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10</c:v>
                </c:pt>
                <c:pt idx="1">
                  <c:v>10.5</c:v>
                </c:pt>
                <c:pt idx="2">
                  <c:v>11</c:v>
                </c:pt>
                <c:pt idx="3">
                  <c:v>11.5</c:v>
                </c:pt>
                <c:pt idx="4">
                  <c:v>12</c:v>
                </c:pt>
                <c:pt idx="5">
                  <c:v>12.5</c:v>
                </c:pt>
                <c:pt idx="6">
                  <c:v>13</c:v>
                </c:pt>
                <c:pt idx="7">
                  <c:v>13.5</c:v>
                </c:pt>
                <c:pt idx="8">
                  <c:v>14</c:v>
                </c:pt>
                <c:pt idx="9">
                  <c:v>14.5</c:v>
                </c:pt>
                <c:pt idx="10">
                  <c:v>15</c:v>
                </c:pt>
                <c:pt idx="11">
                  <c:v>15.5</c:v>
                </c:pt>
                <c:pt idx="12">
                  <c:v>16</c:v>
                </c:pt>
                <c:pt idx="13">
                  <c:v>16.5</c:v>
                </c:pt>
                <c:pt idx="14">
                  <c:v>17</c:v>
                </c:pt>
                <c:pt idx="15">
                  <c:v>17.5</c:v>
                </c:pt>
                <c:pt idx="16">
                  <c:v>18</c:v>
                </c:pt>
                <c:pt idx="17">
                  <c:v>18.5</c:v>
                </c:pt>
                <c:pt idx="18">
                  <c:v>19</c:v>
                </c:pt>
                <c:pt idx="19">
                  <c:v>19.5</c:v>
                </c:pt>
                <c:pt idx="20">
                  <c:v>20</c:v>
                </c:pt>
                <c:pt idx="21">
                  <c:v>20.5</c:v>
                </c:pt>
                <c:pt idx="22">
                  <c:v>21</c:v>
                </c:pt>
                <c:pt idx="23">
                  <c:v>21.5</c:v>
                </c:pt>
                <c:pt idx="24">
                  <c:v>22</c:v>
                </c:pt>
                <c:pt idx="25">
                  <c:v>22.5</c:v>
                </c:pt>
                <c:pt idx="26">
                  <c:v>23</c:v>
                </c:pt>
                <c:pt idx="27">
                  <c:v>23.5</c:v>
                </c:pt>
                <c:pt idx="28">
                  <c:v>24</c:v>
                </c:pt>
                <c:pt idx="29">
                  <c:v>24.5</c:v>
                </c:pt>
                <c:pt idx="30">
                  <c:v>25</c:v>
                </c:pt>
                <c:pt idx="31">
                  <c:v>25.5</c:v>
                </c:pt>
                <c:pt idx="32">
                  <c:v>26</c:v>
                </c:pt>
                <c:pt idx="33">
                  <c:v>26.5</c:v>
                </c:pt>
                <c:pt idx="34">
                  <c:v>27</c:v>
                </c:pt>
                <c:pt idx="35">
                  <c:v>27.5</c:v>
                </c:pt>
                <c:pt idx="36">
                  <c:v>28</c:v>
                </c:pt>
                <c:pt idx="37">
                  <c:v>28.5</c:v>
                </c:pt>
                <c:pt idx="38">
                  <c:v>29</c:v>
                </c:pt>
                <c:pt idx="39">
                  <c:v>29.5</c:v>
                </c:pt>
                <c:pt idx="40">
                  <c:v>30</c:v>
                </c:pt>
                <c:pt idx="41">
                  <c:v>30.5</c:v>
                </c:pt>
                <c:pt idx="42">
                  <c:v>31</c:v>
                </c:pt>
                <c:pt idx="43">
                  <c:v>31.5</c:v>
                </c:pt>
                <c:pt idx="44">
                  <c:v>32</c:v>
                </c:pt>
                <c:pt idx="45">
                  <c:v>32.5</c:v>
                </c:pt>
                <c:pt idx="46">
                  <c:v>33</c:v>
                </c:pt>
                <c:pt idx="47">
                  <c:v>33.5</c:v>
                </c:pt>
                <c:pt idx="48">
                  <c:v>34</c:v>
                </c:pt>
                <c:pt idx="49">
                  <c:v>34.5</c:v>
                </c:pt>
                <c:pt idx="50">
                  <c:v>35</c:v>
                </c:pt>
                <c:pt idx="51">
                  <c:v>35.5</c:v>
                </c:pt>
                <c:pt idx="52">
                  <c:v>36</c:v>
                </c:pt>
                <c:pt idx="53">
                  <c:v>36.5</c:v>
                </c:pt>
                <c:pt idx="54">
                  <c:v>37</c:v>
                </c:pt>
                <c:pt idx="55">
                  <c:v>37.5</c:v>
                </c:pt>
                <c:pt idx="56">
                  <c:v>38</c:v>
                </c:pt>
                <c:pt idx="57">
                  <c:v>38.5</c:v>
                </c:pt>
                <c:pt idx="58">
                  <c:v>39</c:v>
                </c:pt>
                <c:pt idx="59">
                  <c:v>39.5</c:v>
                </c:pt>
                <c:pt idx="60">
                  <c:v>40</c:v>
                </c:pt>
                <c:pt idx="61">
                  <c:v>40.5</c:v>
                </c:pt>
                <c:pt idx="62">
                  <c:v>41</c:v>
                </c:pt>
                <c:pt idx="63">
                  <c:v>41.5</c:v>
                </c:pt>
                <c:pt idx="64">
                  <c:v>42</c:v>
                </c:pt>
                <c:pt idx="65">
                  <c:v>42.5</c:v>
                </c:pt>
                <c:pt idx="66">
                  <c:v>43</c:v>
                </c:pt>
                <c:pt idx="67">
                  <c:v>43.5</c:v>
                </c:pt>
                <c:pt idx="68">
                  <c:v>44</c:v>
                </c:pt>
                <c:pt idx="69">
                  <c:v>44.5</c:v>
                </c:pt>
                <c:pt idx="70">
                  <c:v>45</c:v>
                </c:pt>
                <c:pt idx="71">
                  <c:v>45.5</c:v>
                </c:pt>
                <c:pt idx="72">
                  <c:v>46</c:v>
                </c:pt>
                <c:pt idx="73">
                  <c:v>46.5</c:v>
                </c:pt>
                <c:pt idx="74">
                  <c:v>47</c:v>
                </c:pt>
                <c:pt idx="75">
                  <c:v>47.5</c:v>
                </c:pt>
                <c:pt idx="76">
                  <c:v>48</c:v>
                </c:pt>
                <c:pt idx="77">
                  <c:v>48.5</c:v>
                </c:pt>
                <c:pt idx="78">
                  <c:v>49</c:v>
                </c:pt>
                <c:pt idx="79">
                  <c:v>49.5</c:v>
                </c:pt>
                <c:pt idx="80">
                  <c:v>50</c:v>
                </c:pt>
                <c:pt idx="81">
                  <c:v>50.5</c:v>
                </c:pt>
                <c:pt idx="82">
                  <c:v>51</c:v>
                </c:pt>
                <c:pt idx="83">
                  <c:v>51.5</c:v>
                </c:pt>
                <c:pt idx="84">
                  <c:v>52</c:v>
                </c:pt>
                <c:pt idx="85">
                  <c:v>52.5</c:v>
                </c:pt>
                <c:pt idx="86">
                  <c:v>53</c:v>
                </c:pt>
                <c:pt idx="87">
                  <c:v>53.5</c:v>
                </c:pt>
                <c:pt idx="88">
                  <c:v>54</c:v>
                </c:pt>
                <c:pt idx="89">
                  <c:v>54.5</c:v>
                </c:pt>
                <c:pt idx="90">
                  <c:v>55</c:v>
                </c:pt>
                <c:pt idx="91">
                  <c:v>55.5</c:v>
                </c:pt>
                <c:pt idx="92">
                  <c:v>56</c:v>
                </c:pt>
                <c:pt idx="93">
                  <c:v>56.5</c:v>
                </c:pt>
                <c:pt idx="94">
                  <c:v>57</c:v>
                </c:pt>
                <c:pt idx="95">
                  <c:v>57.5</c:v>
                </c:pt>
                <c:pt idx="96">
                  <c:v>58</c:v>
                </c:pt>
                <c:pt idx="97">
                  <c:v>58.5</c:v>
                </c:pt>
                <c:pt idx="98">
                  <c:v>59</c:v>
                </c:pt>
                <c:pt idx="99">
                  <c:v>59.5</c:v>
                </c:pt>
                <c:pt idx="100">
                  <c:v>60</c:v>
                </c:pt>
              </c:numCache>
            </c:numRef>
          </c:cat>
          <c:val>
            <c:numRef>
              <c:f>Sheet1!$C$2:$C$102</c:f>
              <c:numCache>
                <c:formatCode>General</c:formatCode>
                <c:ptCount val="101"/>
                <c:pt idx="0">
                  <c:v>5.5209483621601491E-86</c:v>
                </c:pt>
                <c:pt idx="1">
                  <c:v>1.1831785620603451E-81</c:v>
                </c:pt>
                <c:pt idx="2">
                  <c:v>1.9658096044961915E-77</c:v>
                </c:pt>
                <c:pt idx="3">
                  <c:v>2.533159470236285E-73</c:v>
                </c:pt>
                <c:pt idx="4">
                  <c:v>2.5325993413370989E-69</c:v>
                </c:pt>
                <c:pt idx="5">
                  <c:v>1.9651130982472843E-65</c:v>
                </c:pt>
                <c:pt idx="6">
                  <c:v>1.1837067806998982E-61</c:v>
                </c:pt>
                <c:pt idx="7">
                  <c:v>5.5365758460448956E-58</c:v>
                </c:pt>
                <c:pt idx="8">
                  <c:v>2.0112796226722177E-54</c:v>
                </c:pt>
                <c:pt idx="9">
                  <c:v>5.6757261341977512E-51</c:v>
                </c:pt>
                <c:pt idx="10">
                  <c:v>1.2444096487150391E-47</c:v>
                </c:pt>
                <c:pt idx="11">
                  <c:v>2.1201473826464954E-44</c:v>
                </c:pt>
                <c:pt idx="12">
                  <c:v>2.8073127920358664E-41</c:v>
                </c:pt>
                <c:pt idx="13">
                  <c:v>2.8893043458842685E-38</c:v>
                </c:pt>
                <c:pt idx="14">
                  <c:v>2.3116612217750313E-35</c:v>
                </c:pt>
                <c:pt idx="15">
                  <c:v>1.4379035783799229E-32</c:v>
                </c:pt>
                <c:pt idx="16">
                  <c:v>6.9542833035484923E-30</c:v>
                </c:pt>
                <c:pt idx="17">
                  <c:v>2.6153565646157769E-27</c:v>
                </c:pt>
                <c:pt idx="18">
                  <c:v>7.6489375051689165E-25</c:v>
                </c:pt>
                <c:pt idx="19">
                  <c:v>1.7397865682955681E-22</c:v>
                </c:pt>
                <c:pt idx="20">
                  <c:v>3.0778394506826226E-20</c:v>
                </c:pt>
                <c:pt idx="21">
                  <c:v>4.2352523494546617E-18</c:v>
                </c:pt>
                <c:pt idx="22">
                  <c:v>4.5333801451060553E-16</c:v>
                </c:pt>
                <c:pt idx="23">
                  <c:v>3.7748424207392791E-14</c:v>
                </c:pt>
                <c:pt idx="24">
                  <c:v>2.4452992044318787E-12</c:v>
                </c:pt>
                <c:pt idx="25">
                  <c:v>1.2323747698459468E-10</c:v>
                </c:pt>
                <c:pt idx="26">
                  <c:v>4.8322670960249222E-9</c:v>
                </c:pt>
                <c:pt idx="27">
                  <c:v>1.474262640502792E-7</c:v>
                </c:pt>
                <c:pt idx="28">
                  <c:v>3.4997085214982218E-6</c:v>
                </c:pt>
                <c:pt idx="29">
                  <c:v>6.4645484655366324E-5</c:v>
                </c:pt>
                <c:pt idx="30">
                  <c:v>9.2919969670893915E-4</c:v>
                </c:pt>
                <c:pt idx="31">
                  <c:v>1.0393427654765331E-2</c:v>
                </c:pt>
                <c:pt idx="32">
                  <c:v>9.0469232617062495E-2</c:v>
                </c:pt>
                <c:pt idx="33">
                  <c:v>0.61284142259589047</c:v>
                </c:pt>
                <c:pt idx="34">
                  <c:v>3.230817492302807</c:v>
                </c:pt>
                <c:pt idx="35">
                  <c:v>13.255777248261236</c:v>
                </c:pt>
                <c:pt idx="36">
                  <c:v>42.328917746339513</c:v>
                </c:pt>
                <c:pt idx="37">
                  <c:v>105.20066707962054</c:v>
                </c:pt>
                <c:pt idx="38">
                  <c:v>203.49737932060012</c:v>
                </c:pt>
                <c:pt idx="39">
                  <c:v>306.38485061663232</c:v>
                </c:pt>
                <c:pt idx="40">
                  <c:v>359.04805236128863</c:v>
                </c:pt>
                <c:pt idx="41">
                  <c:v>327.50877022248869</c:v>
                </c:pt>
                <c:pt idx="42">
                  <c:v>232.53386626289631</c:v>
                </c:pt>
                <c:pt idx="43">
                  <c:v>128.51383429948044</c:v>
                </c:pt>
                <c:pt idx="44">
                  <c:v>55.286749709504555</c:v>
                </c:pt>
                <c:pt idx="45">
                  <c:v>18.514267396331768</c:v>
                </c:pt>
                <c:pt idx="46">
                  <c:v>4.8262829206004865</c:v>
                </c:pt>
                <c:pt idx="47">
                  <c:v>0.97936815451510462</c:v>
                </c:pt>
                <c:pt idx="48">
                  <c:v>0.15470774098420789</c:v>
                </c:pt>
                <c:pt idx="49">
                  <c:v>1.9024647852494237E-2</c:v>
                </c:pt>
                <c:pt idx="50">
                  <c:v>1.8212314055495147E-3</c:v>
                </c:pt>
                <c:pt idx="51">
                  <c:v>1.3572590093615246E-4</c:v>
                </c:pt>
                <c:pt idx="52">
                  <c:v>7.8743441733710091E-6</c:v>
                </c:pt>
                <c:pt idx="53">
                  <c:v>3.5565168000178289E-7</c:v>
                </c:pt>
                <c:pt idx="54">
                  <c:v>1.2505432239051219E-8</c:v>
                </c:pt>
                <c:pt idx="55">
                  <c:v>3.4232632495720805E-10</c:v>
                </c:pt>
                <c:pt idx="56">
                  <c:v>7.2954794446273468E-12</c:v>
                </c:pt>
                <c:pt idx="57">
                  <c:v>1.2104402765042326E-13</c:v>
                </c:pt>
                <c:pt idx="58">
                  <c:v>1.5635535602508646E-15</c:v>
                </c:pt>
                <c:pt idx="59">
                  <c:v>1.572409869895683E-17</c:v>
                </c:pt>
                <c:pt idx="60">
                  <c:v>1.2311357802730444E-19</c:v>
                </c:pt>
                <c:pt idx="61">
                  <c:v>7.504759812351886E-22</c:v>
                </c:pt>
                <c:pt idx="62">
                  <c:v>3.5617351651492898E-24</c:v>
                </c:pt>
                <c:pt idx="63">
                  <c:v>1.316084103260636E-26</c:v>
                </c:pt>
                <c:pt idx="64">
                  <c:v>3.786220909709729E-29</c:v>
                </c:pt>
                <c:pt idx="65">
                  <c:v>8.4806966153428767E-32</c:v>
                </c:pt>
                <c:pt idx="66">
                  <c:v>1.4789832522705976E-34</c:v>
                </c:pt>
                <c:pt idx="67">
                  <c:v>2.0081859131311271E-37</c:v>
                </c:pt>
                <c:pt idx="68">
                  <c:v>2.1230302989771322E-40</c:v>
                </c:pt>
                <c:pt idx="69">
                  <c:v>1.7475221038441998E-43</c:v>
                </c:pt>
                <c:pt idx="70">
                  <c:v>1.1199686838435354E-46</c:v>
                </c:pt>
                <c:pt idx="71">
                  <c:v>5.5886668391547651E-50</c:v>
                </c:pt>
                <c:pt idx="72">
                  <c:v>2.1713610620277723E-53</c:v>
                </c:pt>
                <c:pt idx="73">
                  <c:v>6.5687029482088171E-57</c:v>
                </c:pt>
                <c:pt idx="74">
                  <c:v>1.5472238334710511E-60</c:v>
                </c:pt>
                <c:pt idx="75">
                  <c:v>2.8376233138690703E-64</c:v>
                </c:pt>
                <c:pt idx="76">
                  <c:v>4.0521589461393294E-68</c:v>
                </c:pt>
                <c:pt idx="77">
                  <c:v>4.5055760785355565E-72</c:v>
                </c:pt>
                <c:pt idx="78">
                  <c:v>3.9007511242936747E-76</c:v>
                </c:pt>
                <c:pt idx="79">
                  <c:v>2.6295539879259462E-80</c:v>
                </c:pt>
                <c:pt idx="80">
                  <c:v>1.3802370905400372E-84</c:v>
                </c:pt>
                <c:pt idx="81">
                  <c:v>5.6411131656324333E-89</c:v>
                </c:pt>
                <c:pt idx="82">
                  <c:v>1.7952178521752282E-93</c:v>
                </c:pt>
                <c:pt idx="83">
                  <c:v>4.4484876992409256E-98</c:v>
                </c:pt>
                <c:pt idx="84">
                  <c:v>8.5832573188402649E-103</c:v>
                </c:pt>
                <c:pt idx="85">
                  <c:v>1.2895492727546546E-107</c:v>
                </c:pt>
                <c:pt idx="86">
                  <c:v>1.5085904065344228E-112</c:v>
                </c:pt>
                <c:pt idx="87">
                  <c:v>1.3742122459463351E-117</c:v>
                </c:pt>
                <c:pt idx="88">
                  <c:v>9.7473553122735957E-123</c:v>
                </c:pt>
                <c:pt idx="89">
                  <c:v>5.3835864225469797E-128</c:v>
                </c:pt>
                <c:pt idx="90">
                  <c:v>2.3153137452671283E-133</c:v>
                </c:pt>
                <c:pt idx="91">
                  <c:v>7.7535859104228739E-139</c:v>
                </c:pt>
                <c:pt idx="92">
                  <c:v>2.0218607270306103E-144</c:v>
                </c:pt>
                <c:pt idx="93">
                  <c:v>4.1054144178048309E-150</c:v>
                </c:pt>
                <c:pt idx="94">
                  <c:v>6.4911422030385926E-156</c:v>
                </c:pt>
                <c:pt idx="95">
                  <c:v>7.9918032880619756E-162</c:v>
                </c:pt>
                <c:pt idx="96">
                  <c:v>7.6617706384711882E-168</c:v>
                </c:pt>
                <c:pt idx="97">
                  <c:v>5.7197274533172527E-174</c:v>
                </c:pt>
                <c:pt idx="98">
                  <c:v>3.3249448700528931E-180</c:v>
                </c:pt>
                <c:pt idx="99">
                  <c:v>1.5050729801078241E-186</c:v>
                </c:pt>
                <c:pt idx="100">
                  <c:v>5.3051260855636347E-193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C6-48AE-BE72-65FA1871AA04}"/>
            </c:ext>
          </c:extLst>
        </c:ser>
        <c:ser>
          <c:idx val="2"/>
          <c:order val="2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10</c:v>
                </c:pt>
                <c:pt idx="1">
                  <c:v>10.5</c:v>
                </c:pt>
                <c:pt idx="2">
                  <c:v>11</c:v>
                </c:pt>
                <c:pt idx="3">
                  <c:v>11.5</c:v>
                </c:pt>
                <c:pt idx="4">
                  <c:v>12</c:v>
                </c:pt>
                <c:pt idx="5">
                  <c:v>12.5</c:v>
                </c:pt>
                <c:pt idx="6">
                  <c:v>13</c:v>
                </c:pt>
                <c:pt idx="7">
                  <c:v>13.5</c:v>
                </c:pt>
                <c:pt idx="8">
                  <c:v>14</c:v>
                </c:pt>
                <c:pt idx="9">
                  <c:v>14.5</c:v>
                </c:pt>
                <c:pt idx="10">
                  <c:v>15</c:v>
                </c:pt>
                <c:pt idx="11">
                  <c:v>15.5</c:v>
                </c:pt>
                <c:pt idx="12">
                  <c:v>16</c:v>
                </c:pt>
                <c:pt idx="13">
                  <c:v>16.5</c:v>
                </c:pt>
                <c:pt idx="14">
                  <c:v>17</c:v>
                </c:pt>
                <c:pt idx="15">
                  <c:v>17.5</c:v>
                </c:pt>
                <c:pt idx="16">
                  <c:v>18</c:v>
                </c:pt>
                <c:pt idx="17">
                  <c:v>18.5</c:v>
                </c:pt>
                <c:pt idx="18">
                  <c:v>19</c:v>
                </c:pt>
                <c:pt idx="19">
                  <c:v>19.5</c:v>
                </c:pt>
                <c:pt idx="20">
                  <c:v>20</c:v>
                </c:pt>
                <c:pt idx="21">
                  <c:v>20.5</c:v>
                </c:pt>
                <c:pt idx="22">
                  <c:v>21</c:v>
                </c:pt>
                <c:pt idx="23">
                  <c:v>21.5</c:v>
                </c:pt>
                <c:pt idx="24">
                  <c:v>22</c:v>
                </c:pt>
                <c:pt idx="25">
                  <c:v>22.5</c:v>
                </c:pt>
                <c:pt idx="26">
                  <c:v>23</c:v>
                </c:pt>
                <c:pt idx="27">
                  <c:v>23.5</c:v>
                </c:pt>
                <c:pt idx="28">
                  <c:v>24</c:v>
                </c:pt>
                <c:pt idx="29">
                  <c:v>24.5</c:v>
                </c:pt>
                <c:pt idx="30">
                  <c:v>25</c:v>
                </c:pt>
                <c:pt idx="31">
                  <c:v>25.5</c:v>
                </c:pt>
                <c:pt idx="32">
                  <c:v>26</c:v>
                </c:pt>
                <c:pt idx="33">
                  <c:v>26.5</c:v>
                </c:pt>
                <c:pt idx="34">
                  <c:v>27</c:v>
                </c:pt>
                <c:pt idx="35">
                  <c:v>27.5</c:v>
                </c:pt>
                <c:pt idx="36">
                  <c:v>28</c:v>
                </c:pt>
                <c:pt idx="37">
                  <c:v>28.5</c:v>
                </c:pt>
                <c:pt idx="38">
                  <c:v>29</c:v>
                </c:pt>
                <c:pt idx="39">
                  <c:v>29.5</c:v>
                </c:pt>
                <c:pt idx="40">
                  <c:v>30</c:v>
                </c:pt>
                <c:pt idx="41">
                  <c:v>30.5</c:v>
                </c:pt>
                <c:pt idx="42">
                  <c:v>31</c:v>
                </c:pt>
                <c:pt idx="43">
                  <c:v>31.5</c:v>
                </c:pt>
                <c:pt idx="44">
                  <c:v>32</c:v>
                </c:pt>
                <c:pt idx="45">
                  <c:v>32.5</c:v>
                </c:pt>
                <c:pt idx="46">
                  <c:v>33</c:v>
                </c:pt>
                <c:pt idx="47">
                  <c:v>33.5</c:v>
                </c:pt>
                <c:pt idx="48">
                  <c:v>34</c:v>
                </c:pt>
                <c:pt idx="49">
                  <c:v>34.5</c:v>
                </c:pt>
                <c:pt idx="50">
                  <c:v>35</c:v>
                </c:pt>
                <c:pt idx="51">
                  <c:v>35.5</c:v>
                </c:pt>
                <c:pt idx="52">
                  <c:v>36</c:v>
                </c:pt>
                <c:pt idx="53">
                  <c:v>36.5</c:v>
                </c:pt>
                <c:pt idx="54">
                  <c:v>37</c:v>
                </c:pt>
                <c:pt idx="55">
                  <c:v>37.5</c:v>
                </c:pt>
                <c:pt idx="56">
                  <c:v>38</c:v>
                </c:pt>
                <c:pt idx="57">
                  <c:v>38.5</c:v>
                </c:pt>
                <c:pt idx="58">
                  <c:v>39</c:v>
                </c:pt>
                <c:pt idx="59">
                  <c:v>39.5</c:v>
                </c:pt>
                <c:pt idx="60">
                  <c:v>40</c:v>
                </c:pt>
                <c:pt idx="61">
                  <c:v>40.5</c:v>
                </c:pt>
                <c:pt idx="62">
                  <c:v>41</c:v>
                </c:pt>
                <c:pt idx="63">
                  <c:v>41.5</c:v>
                </c:pt>
                <c:pt idx="64">
                  <c:v>42</c:v>
                </c:pt>
                <c:pt idx="65">
                  <c:v>42.5</c:v>
                </c:pt>
                <c:pt idx="66">
                  <c:v>43</c:v>
                </c:pt>
                <c:pt idx="67">
                  <c:v>43.5</c:v>
                </c:pt>
                <c:pt idx="68">
                  <c:v>44</c:v>
                </c:pt>
                <c:pt idx="69">
                  <c:v>44.5</c:v>
                </c:pt>
                <c:pt idx="70">
                  <c:v>45</c:v>
                </c:pt>
                <c:pt idx="71">
                  <c:v>45.5</c:v>
                </c:pt>
                <c:pt idx="72">
                  <c:v>46</c:v>
                </c:pt>
                <c:pt idx="73">
                  <c:v>46.5</c:v>
                </c:pt>
                <c:pt idx="74">
                  <c:v>47</c:v>
                </c:pt>
                <c:pt idx="75">
                  <c:v>47.5</c:v>
                </c:pt>
                <c:pt idx="76">
                  <c:v>48</c:v>
                </c:pt>
                <c:pt idx="77">
                  <c:v>48.5</c:v>
                </c:pt>
                <c:pt idx="78">
                  <c:v>49</c:v>
                </c:pt>
                <c:pt idx="79">
                  <c:v>49.5</c:v>
                </c:pt>
                <c:pt idx="80">
                  <c:v>50</c:v>
                </c:pt>
                <c:pt idx="81">
                  <c:v>50.5</c:v>
                </c:pt>
                <c:pt idx="82">
                  <c:v>51</c:v>
                </c:pt>
                <c:pt idx="83">
                  <c:v>51.5</c:v>
                </c:pt>
                <c:pt idx="84">
                  <c:v>52</c:v>
                </c:pt>
                <c:pt idx="85">
                  <c:v>52.5</c:v>
                </c:pt>
                <c:pt idx="86">
                  <c:v>53</c:v>
                </c:pt>
                <c:pt idx="87">
                  <c:v>53.5</c:v>
                </c:pt>
                <c:pt idx="88">
                  <c:v>54</c:v>
                </c:pt>
                <c:pt idx="89">
                  <c:v>54.5</c:v>
                </c:pt>
                <c:pt idx="90">
                  <c:v>55</c:v>
                </c:pt>
                <c:pt idx="91">
                  <c:v>55.5</c:v>
                </c:pt>
                <c:pt idx="92">
                  <c:v>56</c:v>
                </c:pt>
                <c:pt idx="93">
                  <c:v>56.5</c:v>
                </c:pt>
                <c:pt idx="94">
                  <c:v>57</c:v>
                </c:pt>
                <c:pt idx="95">
                  <c:v>57.5</c:v>
                </c:pt>
                <c:pt idx="96">
                  <c:v>58</c:v>
                </c:pt>
                <c:pt idx="97">
                  <c:v>58.5</c:v>
                </c:pt>
                <c:pt idx="98">
                  <c:v>59</c:v>
                </c:pt>
                <c:pt idx="99">
                  <c:v>59.5</c:v>
                </c:pt>
                <c:pt idx="100">
                  <c:v>60</c:v>
                </c:pt>
              </c:numCache>
            </c:numRef>
          </c:cat>
          <c:val>
            <c:numRef>
              <c:f>Sheet1!$D$2:$D$102</c:f>
              <c:numCache>
                <c:formatCode>General</c:formatCode>
                <c:ptCount val="101"/>
                <c:pt idx="0">
                  <c:v>1.4736461348787882E-194</c:v>
                </c:pt>
                <c:pt idx="1">
                  <c:v>4.6870784847648793E-188</c:v>
                </c:pt>
                <c:pt idx="2">
                  <c:v>1.155755039575988E-181</c:v>
                </c:pt>
                <c:pt idx="3">
                  <c:v>2.2103410203848524E-175</c:v>
                </c:pt>
                <c:pt idx="4">
                  <c:v>3.2797115693812581E-169</c:v>
                </c:pt>
                <c:pt idx="5">
                  <c:v>3.7768446540935517E-163</c:v>
                </c:pt>
                <c:pt idx="6">
                  <c:v>3.3764328479948326E-157</c:v>
                </c:pt>
                <c:pt idx="7">
                  <c:v>2.3438382884953711E-151</c:v>
                </c:pt>
                <c:pt idx="8">
                  <c:v>1.26366295439413E-145</c:v>
                </c:pt>
                <c:pt idx="9">
                  <c:v>5.2923997651697602E-140</c:v>
                </c:pt>
                <c:pt idx="10">
                  <c:v>1.7221341906945512E-134</c:v>
                </c:pt>
                <c:pt idx="11">
                  <c:v>4.3545379615079798E-129</c:v>
                </c:pt>
                <c:pt idx="12">
                  <c:v>8.5573489709946802E-124</c:v>
                </c:pt>
                <c:pt idx="13">
                  <c:v>1.3071160239632795E-118</c:v>
                </c:pt>
                <c:pt idx="14">
                  <c:v>1.5520919454910969E-113</c:v>
                </c:pt>
                <c:pt idx="15">
                  <c:v>1.4328325252829557E-108</c:v>
                </c:pt>
                <c:pt idx="16">
                  <c:v>1.0284672231154732E-103</c:v>
                </c:pt>
                <c:pt idx="17">
                  <c:v>5.7403899144696341E-99</c:v>
                </c:pt>
                <c:pt idx="18">
                  <c:v>2.4916326206661166E-94</c:v>
                </c:pt>
                <c:pt idx="19">
                  <c:v>8.411070605751297E-90</c:v>
                </c:pt>
                <c:pt idx="20">
                  <c:v>2.2083793448640676E-85</c:v>
                </c:pt>
                <c:pt idx="21">
                  <c:v>4.5100298476721794E-81</c:v>
                </c:pt>
                <c:pt idx="22">
                  <c:v>7.1646449221720574E-77</c:v>
                </c:pt>
                <c:pt idx="23">
                  <c:v>8.8540866927540885E-73</c:v>
                </c:pt>
                <c:pt idx="24">
                  <c:v>8.5123477861607811E-69</c:v>
                </c:pt>
                <c:pt idx="25">
                  <c:v>6.366966438321194E-65</c:v>
                </c:pt>
                <c:pt idx="26">
                  <c:v>3.7052123490547184E-61</c:v>
                </c:pt>
                <c:pt idx="27">
                  <c:v>1.6776812131568147E-57</c:v>
                </c:pt>
                <c:pt idx="28">
                  <c:v>5.9106992992816417E-54</c:v>
                </c:pt>
                <c:pt idx="29">
                  <c:v>1.6203826930093661E-50</c:v>
                </c:pt>
                <c:pt idx="30">
                  <c:v>3.4566934686528927E-47</c:v>
                </c:pt>
                <c:pt idx="31">
                  <c:v>5.7382969222305047E-44</c:v>
                </c:pt>
                <c:pt idx="32">
                  <c:v>7.4130603414697037E-41</c:v>
                </c:pt>
                <c:pt idx="33">
                  <c:v>7.4527602457198451E-38</c:v>
                </c:pt>
                <c:pt idx="34">
                  <c:v>5.8311454348581437E-35</c:v>
                </c:pt>
                <c:pt idx="35">
                  <c:v>3.5507414894687884E-32</c:v>
                </c:pt>
                <c:pt idx="36">
                  <c:v>1.682764848759879E-29</c:v>
                </c:pt>
                <c:pt idx="37">
                  <c:v>6.2069346080618367E-27</c:v>
                </c:pt>
                <c:pt idx="38">
                  <c:v>1.7819269922013958E-24</c:v>
                </c:pt>
                <c:pt idx="39">
                  <c:v>3.981720607650805E-22</c:v>
                </c:pt>
                <c:pt idx="40">
                  <c:v>6.9251387640358843E-20</c:v>
                </c:pt>
                <c:pt idx="41">
                  <c:v>9.3749994005477441E-18</c:v>
                </c:pt>
                <c:pt idx="42">
                  <c:v>9.8788624023739354E-16</c:v>
                </c:pt>
                <c:pt idx="43">
                  <c:v>8.1029473055242209E-14</c:v>
                </c:pt>
                <c:pt idx="44">
                  <c:v>5.1735255895418242E-12</c:v>
                </c:pt>
                <c:pt idx="45">
                  <c:v>2.5712510630119091E-10</c:v>
                </c:pt>
                <c:pt idx="46">
                  <c:v>9.9477105247091252E-9</c:v>
                </c:pt>
                <c:pt idx="47">
                  <c:v>2.9959099109176251E-7</c:v>
                </c:pt>
                <c:pt idx="48">
                  <c:v>7.0237205743957377E-6</c:v>
                </c:pt>
                <c:pt idx="49">
                  <c:v>1.2818706890637161E-4</c:v>
                </c:pt>
                <c:pt idx="50">
                  <c:v>1.8212314055495147E-3</c:v>
                </c:pt>
                <c:pt idx="51">
                  <c:v>2.0143509729977641E-2</c:v>
                </c:pt>
                <c:pt idx="52">
                  <c:v>0.17344397259129249</c:v>
                </c:pt>
                <c:pt idx="53">
                  <c:v>1.1626315204747171</c:v>
                </c:pt>
                <c:pt idx="54">
                  <c:v>6.0672004759431424</c:v>
                </c:pt>
                <c:pt idx="55">
                  <c:v>24.649172569080754</c:v>
                </c:pt>
                <c:pt idx="56">
                  <c:v>77.962955645043834</c:v>
                </c:pt>
                <c:pt idx="57">
                  <c:v>191.977456175768</c:v>
                </c:pt>
                <c:pt idx="58">
                  <c:v>368.03747199361703</c:v>
                </c:pt>
                <c:pt idx="59">
                  <c:v>549.30992608399606</c:v>
                </c:pt>
                <c:pt idx="60">
                  <c:v>638.30764864229218</c:v>
                </c:pt>
                <c:pt idx="61">
                  <c:v>577.47515222514255</c:v>
                </c:pt>
                <c:pt idx="62">
                  <c:v>406.75278791667898</c:v>
                </c:pt>
                <c:pt idx="63">
                  <c:v>223.06167913558198</c:v>
                </c:pt>
                <c:pt idx="64">
                  <c:v>95.240064929264079</c:v>
                </c:pt>
                <c:pt idx="65">
                  <c:v>31.66049276650817</c:v>
                </c:pt>
                <c:pt idx="66">
                  <c:v>8.1944877136733751</c:v>
                </c:pt>
                <c:pt idx="67">
                  <c:v>1.6513338297003421</c:v>
                </c:pt>
                <c:pt idx="68">
                  <c:v>0.25909531708081801</c:v>
                </c:pt>
                <c:pt idx="69">
                  <c:v>3.1651803326949682E-2</c:v>
                </c:pt>
                <c:pt idx="70">
                  <c:v>3.0106070173369645E-3</c:v>
                </c:pt>
                <c:pt idx="71">
                  <c:v>2.2296095728075382E-4</c:v>
                </c:pt>
                <c:pt idx="72">
                  <c:v>1.2856568110226111E-5</c:v>
                </c:pt>
                <c:pt idx="73">
                  <c:v>5.7722487902710335E-7</c:v>
                </c:pt>
                <c:pt idx="74">
                  <c:v>2.0178597382077533E-8</c:v>
                </c:pt>
                <c:pt idx="75">
                  <c:v>5.4924357026467426E-10</c:v>
                </c:pt>
                <c:pt idx="76">
                  <c:v>1.1640432576469106E-11</c:v>
                </c:pt>
                <c:pt idx="77">
                  <c:v>1.9209027764594906E-13</c:v>
                </c:pt>
                <c:pt idx="78">
                  <c:v>2.4681736345577391E-15</c:v>
                </c:pt>
                <c:pt idx="79">
                  <c:v>2.4693461199883894E-17</c:v>
                </c:pt>
                <c:pt idx="80">
                  <c:v>1.923649656676634E-19</c:v>
                </c:pt>
                <c:pt idx="81">
                  <c:v>1.1668351599725917E-21</c:v>
                </c:pt>
                <c:pt idx="82">
                  <c:v>5.5110488783779288E-24</c:v>
                </c:pt>
                <c:pt idx="83">
                  <c:v>2.0267580565382539E-26</c:v>
                </c:pt>
                <c:pt idx="84">
                  <c:v>5.8038216212330553E-29</c:v>
                </c:pt>
                <c:pt idx="85">
                  <c:v>1.2941132205419347E-31</c:v>
                </c:pt>
                <c:pt idx="86">
                  <c:v>2.2468707169432772E-34</c:v>
                </c:pt>
                <c:pt idx="87">
                  <c:v>3.0376166626289179E-37</c:v>
                </c:pt>
                <c:pt idx="88">
                  <c:v>3.197704727178352E-40</c:v>
                </c:pt>
                <c:pt idx="89">
                  <c:v>2.6211728463291272E-43</c:v>
                </c:pt>
                <c:pt idx="90">
                  <c:v>1.6730396388279967E-46</c:v>
                </c:pt>
                <c:pt idx="91">
                  <c:v>8.3151749939893749E-50</c:v>
                </c:pt>
                <c:pt idx="92">
                  <c:v>3.218047396275552E-53</c:v>
                </c:pt>
                <c:pt idx="93">
                  <c:v>9.6977416979625871E-57</c:v>
                </c:pt>
                <c:pt idx="94">
                  <c:v>2.2756587754402169E-60</c:v>
                </c:pt>
                <c:pt idx="95">
                  <c:v>4.1581793158912527E-64</c:v>
                </c:pt>
                <c:pt idx="96">
                  <c:v>5.9164334612902741E-68</c:v>
                </c:pt>
                <c:pt idx="97">
                  <c:v>6.5550888446246681E-72</c:v>
                </c:pt>
                <c:pt idx="98">
                  <c:v>5.6553580440092833E-76</c:v>
                </c:pt>
                <c:pt idx="99">
                  <c:v>3.7993178270604356E-80</c:v>
                </c:pt>
                <c:pt idx="100">
                  <c:v>1.9875414103776531E-84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BC6-48AE-BE72-65FA1871AA04}"/>
            </c:ext>
          </c:extLst>
        </c:ser>
        <c:ser>
          <c:idx val="3"/>
          <c:order val="3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10</c:v>
                </c:pt>
                <c:pt idx="1">
                  <c:v>10.5</c:v>
                </c:pt>
                <c:pt idx="2">
                  <c:v>11</c:v>
                </c:pt>
                <c:pt idx="3">
                  <c:v>11.5</c:v>
                </c:pt>
                <c:pt idx="4">
                  <c:v>12</c:v>
                </c:pt>
                <c:pt idx="5">
                  <c:v>12.5</c:v>
                </c:pt>
                <c:pt idx="6">
                  <c:v>13</c:v>
                </c:pt>
                <c:pt idx="7">
                  <c:v>13.5</c:v>
                </c:pt>
                <c:pt idx="8">
                  <c:v>14</c:v>
                </c:pt>
                <c:pt idx="9">
                  <c:v>14.5</c:v>
                </c:pt>
                <c:pt idx="10">
                  <c:v>15</c:v>
                </c:pt>
                <c:pt idx="11">
                  <c:v>15.5</c:v>
                </c:pt>
                <c:pt idx="12">
                  <c:v>16</c:v>
                </c:pt>
                <c:pt idx="13">
                  <c:v>16.5</c:v>
                </c:pt>
                <c:pt idx="14">
                  <c:v>17</c:v>
                </c:pt>
                <c:pt idx="15">
                  <c:v>17.5</c:v>
                </c:pt>
                <c:pt idx="16">
                  <c:v>18</c:v>
                </c:pt>
                <c:pt idx="17">
                  <c:v>18.5</c:v>
                </c:pt>
                <c:pt idx="18">
                  <c:v>19</c:v>
                </c:pt>
                <c:pt idx="19">
                  <c:v>19.5</c:v>
                </c:pt>
                <c:pt idx="20">
                  <c:v>20</c:v>
                </c:pt>
                <c:pt idx="21">
                  <c:v>20.5</c:v>
                </c:pt>
                <c:pt idx="22">
                  <c:v>21</c:v>
                </c:pt>
                <c:pt idx="23">
                  <c:v>21.5</c:v>
                </c:pt>
                <c:pt idx="24">
                  <c:v>22</c:v>
                </c:pt>
                <c:pt idx="25">
                  <c:v>22.5</c:v>
                </c:pt>
                <c:pt idx="26">
                  <c:v>23</c:v>
                </c:pt>
                <c:pt idx="27">
                  <c:v>23.5</c:v>
                </c:pt>
                <c:pt idx="28">
                  <c:v>24</c:v>
                </c:pt>
                <c:pt idx="29">
                  <c:v>24.5</c:v>
                </c:pt>
                <c:pt idx="30">
                  <c:v>25</c:v>
                </c:pt>
                <c:pt idx="31">
                  <c:v>25.5</c:v>
                </c:pt>
                <c:pt idx="32">
                  <c:v>26</c:v>
                </c:pt>
                <c:pt idx="33">
                  <c:v>26.5</c:v>
                </c:pt>
                <c:pt idx="34">
                  <c:v>27</c:v>
                </c:pt>
                <c:pt idx="35">
                  <c:v>27.5</c:v>
                </c:pt>
                <c:pt idx="36">
                  <c:v>28</c:v>
                </c:pt>
                <c:pt idx="37">
                  <c:v>28.5</c:v>
                </c:pt>
                <c:pt idx="38">
                  <c:v>29</c:v>
                </c:pt>
                <c:pt idx="39">
                  <c:v>29.5</c:v>
                </c:pt>
                <c:pt idx="40">
                  <c:v>30</c:v>
                </c:pt>
                <c:pt idx="41">
                  <c:v>30.5</c:v>
                </c:pt>
                <c:pt idx="42">
                  <c:v>31</c:v>
                </c:pt>
                <c:pt idx="43">
                  <c:v>31.5</c:v>
                </c:pt>
                <c:pt idx="44">
                  <c:v>32</c:v>
                </c:pt>
                <c:pt idx="45">
                  <c:v>32.5</c:v>
                </c:pt>
                <c:pt idx="46">
                  <c:v>33</c:v>
                </c:pt>
                <c:pt idx="47">
                  <c:v>33.5</c:v>
                </c:pt>
                <c:pt idx="48">
                  <c:v>34</c:v>
                </c:pt>
                <c:pt idx="49">
                  <c:v>34.5</c:v>
                </c:pt>
                <c:pt idx="50">
                  <c:v>35</c:v>
                </c:pt>
                <c:pt idx="51">
                  <c:v>35.5</c:v>
                </c:pt>
                <c:pt idx="52">
                  <c:v>36</c:v>
                </c:pt>
                <c:pt idx="53">
                  <c:v>36.5</c:v>
                </c:pt>
                <c:pt idx="54">
                  <c:v>37</c:v>
                </c:pt>
                <c:pt idx="55">
                  <c:v>37.5</c:v>
                </c:pt>
                <c:pt idx="56">
                  <c:v>38</c:v>
                </c:pt>
                <c:pt idx="57">
                  <c:v>38.5</c:v>
                </c:pt>
                <c:pt idx="58">
                  <c:v>39</c:v>
                </c:pt>
                <c:pt idx="59">
                  <c:v>39.5</c:v>
                </c:pt>
                <c:pt idx="60">
                  <c:v>40</c:v>
                </c:pt>
                <c:pt idx="61">
                  <c:v>40.5</c:v>
                </c:pt>
                <c:pt idx="62">
                  <c:v>41</c:v>
                </c:pt>
                <c:pt idx="63">
                  <c:v>41.5</c:v>
                </c:pt>
                <c:pt idx="64">
                  <c:v>42</c:v>
                </c:pt>
                <c:pt idx="65">
                  <c:v>42.5</c:v>
                </c:pt>
                <c:pt idx="66">
                  <c:v>43</c:v>
                </c:pt>
                <c:pt idx="67">
                  <c:v>43.5</c:v>
                </c:pt>
                <c:pt idx="68">
                  <c:v>44</c:v>
                </c:pt>
                <c:pt idx="69">
                  <c:v>44.5</c:v>
                </c:pt>
                <c:pt idx="70">
                  <c:v>45</c:v>
                </c:pt>
                <c:pt idx="71">
                  <c:v>45.5</c:v>
                </c:pt>
                <c:pt idx="72">
                  <c:v>46</c:v>
                </c:pt>
                <c:pt idx="73">
                  <c:v>46.5</c:v>
                </c:pt>
                <c:pt idx="74">
                  <c:v>47</c:v>
                </c:pt>
                <c:pt idx="75">
                  <c:v>47.5</c:v>
                </c:pt>
                <c:pt idx="76">
                  <c:v>48</c:v>
                </c:pt>
                <c:pt idx="77">
                  <c:v>48.5</c:v>
                </c:pt>
                <c:pt idx="78">
                  <c:v>49</c:v>
                </c:pt>
                <c:pt idx="79">
                  <c:v>49.5</c:v>
                </c:pt>
                <c:pt idx="80">
                  <c:v>50</c:v>
                </c:pt>
                <c:pt idx="81">
                  <c:v>50.5</c:v>
                </c:pt>
                <c:pt idx="82">
                  <c:v>51</c:v>
                </c:pt>
                <c:pt idx="83">
                  <c:v>51.5</c:v>
                </c:pt>
                <c:pt idx="84">
                  <c:v>52</c:v>
                </c:pt>
                <c:pt idx="85">
                  <c:v>52.5</c:v>
                </c:pt>
                <c:pt idx="86">
                  <c:v>53</c:v>
                </c:pt>
                <c:pt idx="87">
                  <c:v>53.5</c:v>
                </c:pt>
                <c:pt idx="88">
                  <c:v>54</c:v>
                </c:pt>
                <c:pt idx="89">
                  <c:v>54.5</c:v>
                </c:pt>
                <c:pt idx="90">
                  <c:v>55</c:v>
                </c:pt>
                <c:pt idx="91">
                  <c:v>55.5</c:v>
                </c:pt>
                <c:pt idx="92">
                  <c:v>56</c:v>
                </c:pt>
                <c:pt idx="93">
                  <c:v>56.5</c:v>
                </c:pt>
                <c:pt idx="94">
                  <c:v>57</c:v>
                </c:pt>
                <c:pt idx="95">
                  <c:v>57.5</c:v>
                </c:pt>
                <c:pt idx="96">
                  <c:v>58</c:v>
                </c:pt>
                <c:pt idx="97">
                  <c:v>58.5</c:v>
                </c:pt>
                <c:pt idx="98">
                  <c:v>59</c:v>
                </c:pt>
                <c:pt idx="99">
                  <c:v>59.5</c:v>
                </c:pt>
                <c:pt idx="100">
                  <c:v>60</c:v>
                </c:pt>
              </c:numCache>
            </c:numRef>
          </c:cat>
          <c:val>
            <c:numRef>
              <c:f>Sheet1!$E$2:$E$102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2.7003652066946038E-304</c:v>
                </c:pt>
                <c:pt idx="6">
                  <c:v>3.5828110720774724E-296</c:v>
                </c:pt>
                <c:pt idx="7">
                  <c:v>3.6911852777967981E-288</c:v>
                </c:pt>
                <c:pt idx="8">
                  <c:v>2.9535332465366747E-280</c:v>
                </c:pt>
                <c:pt idx="9">
                  <c:v>1.8358435204058799E-272</c:v>
                </c:pt>
                <c:pt idx="10">
                  <c:v>8.8658916235580229E-265</c:v>
                </c:pt>
                <c:pt idx="11">
                  <c:v>3.3271311432076125E-257</c:v>
                </c:pt>
                <c:pt idx="12">
                  <c:v>9.7037475842397643E-250</c:v>
                </c:pt>
                <c:pt idx="13">
                  <c:v>2.1998182276772163E-242</c:v>
                </c:pt>
                <c:pt idx="14">
                  <c:v>3.8767028386406215E-235</c:v>
                </c:pt>
                <c:pt idx="15">
                  <c:v>5.3114476822957267E-228</c:v>
                </c:pt>
                <c:pt idx="16">
                  <c:v>5.6582266718994704E-221</c:v>
                </c:pt>
                <c:pt idx="17">
                  <c:v>4.6870942694038197E-214</c:v>
                </c:pt>
                <c:pt idx="18">
                  <c:v>3.0193865297147E-207</c:v>
                </c:pt>
                <c:pt idx="19">
                  <c:v>1.5127194582242747E-200</c:v>
                </c:pt>
                <c:pt idx="20">
                  <c:v>5.8945845395151125E-194</c:v>
                </c:pt>
                <c:pt idx="21">
                  <c:v>1.7866165380702321E-187</c:v>
                </c:pt>
                <c:pt idx="22">
                  <c:v>4.2122972930000822E-181</c:v>
                </c:pt>
                <c:pt idx="23">
                  <c:v>7.7257477253149351E-175</c:v>
                </c:pt>
                <c:pt idx="24">
                  <c:v>1.1023474997087025E-168</c:v>
                </c:pt>
                <c:pt idx="25">
                  <c:v>1.2236976679263098E-162</c:v>
                </c:pt>
                <c:pt idx="26">
                  <c:v>1.0568834181001561E-156</c:v>
                </c:pt>
                <c:pt idx="27">
                  <c:v>7.1022479825600387E-151</c:v>
                </c:pt>
                <c:pt idx="28">
                  <c:v>3.7136217435256211E-145</c:v>
                </c:pt>
                <c:pt idx="29">
                  <c:v>1.5109455215425189E-139</c:v>
                </c:pt>
                <c:pt idx="30">
                  <c:v>4.783706085262677E-134</c:v>
                </c:pt>
                <c:pt idx="31">
                  <c:v>1.1785799415070087E-128</c:v>
                </c:pt>
                <c:pt idx="32">
                  <c:v>2.2596749626532842E-123</c:v>
                </c:pt>
                <c:pt idx="33">
                  <c:v>3.3716151619034299E-118</c:v>
                </c:pt>
                <c:pt idx="34">
                  <c:v>3.9151385061003795E-113</c:v>
                </c:pt>
                <c:pt idx="35">
                  <c:v>3.5382190930456607E-108</c:v>
                </c:pt>
                <c:pt idx="36">
                  <c:v>2.4886367374152228E-103</c:v>
                </c:pt>
                <c:pt idx="37">
                  <c:v>1.3623467371885919E-98</c:v>
                </c:pt>
                <c:pt idx="38">
                  <c:v>5.8046067423274391E-94</c:v>
                </c:pt>
                <c:pt idx="39">
                  <c:v>1.9249794068783948E-89</c:v>
                </c:pt>
                <c:pt idx="40">
                  <c:v>4.9688535259441465E-85</c:v>
                </c:pt>
                <c:pt idx="41">
                  <c:v>9.9832368014207411E-81</c:v>
                </c:pt>
                <c:pt idx="42">
                  <c:v>1.5612752313395345E-76</c:v>
                </c:pt>
                <c:pt idx="43">
                  <c:v>1.9005878898615987E-72</c:v>
                </c:pt>
                <c:pt idx="44">
                  <c:v>1.8009595316174904E-68</c:v>
                </c:pt>
                <c:pt idx="45">
                  <c:v>1.3284164544151636E-64</c:v>
                </c:pt>
                <c:pt idx="46">
                  <c:v>7.6275543442733044E-61</c:v>
                </c:pt>
                <c:pt idx="47">
                  <c:v>3.4092851814671498E-57</c:v>
                </c:pt>
                <c:pt idx="48">
                  <c:v>1.186244512147491E-53</c:v>
                </c:pt>
                <c:pt idx="49">
                  <c:v>3.2130953775167055E-50</c:v>
                </c:pt>
                <c:pt idx="50">
                  <c:v>6.7751191985596838E-47</c:v>
                </c:pt>
                <c:pt idx="51">
                  <c:v>1.1121397456733521E-43</c:v>
                </c:pt>
                <c:pt idx="52">
                  <c:v>1.4212021009681536E-40</c:v>
                </c:pt>
                <c:pt idx="53">
                  <c:v>1.4138753773385857E-37</c:v>
                </c:pt>
                <c:pt idx="54">
                  <c:v>1.095039519934264E-34</c:v>
                </c:pt>
                <c:pt idx="55">
                  <c:v>6.602618472152727E-32</c:v>
                </c:pt>
                <c:pt idx="56">
                  <c:v>3.0993781142975311E-29</c:v>
                </c:pt>
                <c:pt idx="57">
                  <c:v>1.1326843733825392E-26</c:v>
                </c:pt>
                <c:pt idx="58">
                  <c:v>3.2227240845877955E-24</c:v>
                </c:pt>
                <c:pt idx="59">
                  <c:v>7.1387297651102352E-22</c:v>
                </c:pt>
                <c:pt idx="60">
                  <c:v>1.2311357802730444E-19</c:v>
                </c:pt>
                <c:pt idx="61">
                  <c:v>1.6530333530500811E-17</c:v>
                </c:pt>
                <c:pt idx="62">
                  <c:v>1.7280299373975646E-15</c:v>
                </c:pt>
                <c:pt idx="63">
                  <c:v>1.4064299316643024E-13</c:v>
                </c:pt>
                <c:pt idx="64">
                  <c:v>8.9122061913591714E-12</c:v>
                </c:pt>
                <c:pt idx="65">
                  <c:v>4.3969914627836939E-10</c:v>
                </c:pt>
                <c:pt idx="66">
                  <c:v>1.689009803506628E-8</c:v>
                </c:pt>
                <c:pt idx="67">
                  <c:v>5.0514685042850407E-7</c:v>
                </c:pt>
                <c:pt idx="68">
                  <c:v>1.1762909197257973E-5</c:v>
                </c:pt>
                <c:pt idx="69">
                  <c:v>2.1326817324246407E-4</c:v>
                </c:pt>
                <c:pt idx="70">
                  <c:v>3.0106070173369645E-3</c:v>
                </c:pt>
                <c:pt idx="71">
                  <c:v>3.3090340026571199E-2</c:v>
                </c:pt>
                <c:pt idx="72">
                  <c:v>0.28318475771849738</c:v>
                </c:pt>
                <c:pt idx="73">
                  <c:v>1.8869581573626939</c:v>
                </c:pt>
                <c:pt idx="74">
                  <c:v>9.7899531419710168</c:v>
                </c:pt>
                <c:pt idx="75">
                  <c:v>39.548227988613995</c:v>
                </c:pt>
                <c:pt idx="76">
                  <c:v>124.39518684638504</c:v>
                </c:pt>
                <c:pt idx="77">
                  <c:v>304.65776440509381</c:v>
                </c:pt>
                <c:pt idx="78">
                  <c:v>580.97170957046353</c:v>
                </c:pt>
                <c:pt idx="79">
                  <c:v>862.64806690422449</c:v>
                </c:pt>
                <c:pt idx="80">
                  <c:v>997.35570100358166</c:v>
                </c:pt>
                <c:pt idx="81">
                  <c:v>897.85459958065439</c:v>
                </c:pt>
                <c:pt idx="82">
                  <c:v>629.36585447429138</c:v>
                </c:pt>
                <c:pt idx="83">
                  <c:v>343.51304310486233</c:v>
                </c:pt>
                <c:pt idx="84">
                  <c:v>145.99157345166049</c:v>
                </c:pt>
                <c:pt idx="85">
                  <c:v>48.312378235398278</c:v>
                </c:pt>
                <c:pt idx="86">
                  <c:v>12.449062189133848</c:v>
                </c:pt>
                <c:pt idx="87">
                  <c:v>2.4978360438947265</c:v>
                </c:pt>
                <c:pt idx="88">
                  <c:v>0.39024893833040691</c:v>
                </c:pt>
                <c:pt idx="89">
                  <c:v>4.7475707022785987E-2</c:v>
                </c:pt>
                <c:pt idx="90">
                  <c:v>4.4973265320712502E-3</c:v>
                </c:pt>
                <c:pt idx="91">
                  <c:v>3.3173553371044009E-4</c:v>
                </c:pt>
                <c:pt idx="92">
                  <c:v>1.9053968617045918E-5</c:v>
                </c:pt>
                <c:pt idx="93">
                  <c:v>8.5218921034767431E-7</c:v>
                </c:pt>
                <c:pt idx="94">
                  <c:v>2.9678706606776809E-8</c:v>
                </c:pt>
                <c:pt idx="95">
                  <c:v>8.0484722623272184E-10</c:v>
                </c:pt>
                <c:pt idx="96">
                  <c:v>1.6995839925018283E-11</c:v>
                </c:pt>
                <c:pt idx="97">
                  <c:v>2.7946899890481332E-13</c:v>
                </c:pt>
                <c:pt idx="98">
                  <c:v>3.578389180297998E-15</c:v>
                </c:pt>
                <c:pt idx="99">
                  <c:v>3.5678410779671203E-17</c:v>
                </c:pt>
                <c:pt idx="100">
                  <c:v>2.7700555056143557E-19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BC6-48AE-BE72-65FA1871A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666304"/>
        <c:axId val="89667840"/>
      </c:lineChart>
      <c:catAx>
        <c:axId val="8966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89667840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896678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89666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Portfolio Distribution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Sheet1!$B$2:$B$22</c:f>
              <c:numCache>
                <c:formatCode>General</c:formatCode>
                <c:ptCount val="21"/>
                <c:pt idx="0">
                  <c:v>0.25</c:v>
                </c:pt>
                <c:pt idx="1">
                  <c:v>0.16</c:v>
                </c:pt>
                <c:pt idx="2">
                  <c:v>0.1111111111111111</c:v>
                </c:pt>
                <c:pt idx="3">
                  <c:v>8.1632653061224497E-2</c:v>
                </c:pt>
                <c:pt idx="4">
                  <c:v>6.25E-2</c:v>
                </c:pt>
                <c:pt idx="5">
                  <c:v>4.9382716049382991E-2</c:v>
                </c:pt>
                <c:pt idx="6">
                  <c:v>4.0000000000000022E-2</c:v>
                </c:pt>
                <c:pt idx="7">
                  <c:v>3.3057851239669422E-2</c:v>
                </c:pt>
                <c:pt idx="8">
                  <c:v>2.7777777777777981E-2</c:v>
                </c:pt>
                <c:pt idx="9">
                  <c:v>2.3668639053254437E-2</c:v>
                </c:pt>
                <c:pt idx="10">
                  <c:v>2.0408163265306142E-2</c:v>
                </c:pt>
                <c:pt idx="11">
                  <c:v>1.7777777777777781E-2</c:v>
                </c:pt>
                <c:pt idx="12">
                  <c:v>1.5625E-2</c:v>
                </c:pt>
                <c:pt idx="13">
                  <c:v>1.3840830449827091E-2</c:v>
                </c:pt>
                <c:pt idx="14">
                  <c:v>1.2345679012345722E-2</c:v>
                </c:pt>
                <c:pt idx="15">
                  <c:v>1.1080332409972301E-2</c:v>
                </c:pt>
                <c:pt idx="16">
                  <c:v>1.0000000000000005E-2</c:v>
                </c:pt>
                <c:pt idx="17">
                  <c:v>9.0702947845805008E-3</c:v>
                </c:pt>
                <c:pt idx="18">
                  <c:v>8.2644628099173747E-3</c:v>
                </c:pt>
                <c:pt idx="19">
                  <c:v>7.5614366729678814E-3</c:v>
                </c:pt>
                <c:pt idx="20">
                  <c:v>6.9444444444444631E-3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D8-44D5-91A8-43B2124B1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684224"/>
        <c:axId val="92016640"/>
      </c:lineChart>
      <c:catAx>
        <c:axId val="89684224"/>
        <c:scaling>
          <c:orientation val="minMax"/>
        </c:scaling>
        <c:delete val="0"/>
        <c:axPos val="b"/>
        <c:majorTickMark val="none"/>
        <c:minorTickMark val="none"/>
        <c:tickLblPos val="none"/>
        <c:crossAx val="92016640"/>
        <c:crosses val="autoZero"/>
        <c:auto val="1"/>
        <c:lblAlgn val="ctr"/>
        <c:lblOffset val="100"/>
        <c:noMultiLvlLbl val="0"/>
      </c:catAx>
      <c:valAx>
        <c:axId val="920166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spPr>
          <a:ln w="9525">
            <a:noFill/>
          </a:ln>
        </c:spPr>
        <c:crossAx val="89684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Portfolio Distribution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Sheet1!$B$2:$B$22</c:f>
              <c:numCache>
                <c:formatCode>General</c:formatCode>
                <c:ptCount val="21"/>
                <c:pt idx="0">
                  <c:v>0.25</c:v>
                </c:pt>
                <c:pt idx="1">
                  <c:v>0.16</c:v>
                </c:pt>
                <c:pt idx="2">
                  <c:v>0.1111111111111111</c:v>
                </c:pt>
                <c:pt idx="3">
                  <c:v>8.1632653061224497E-2</c:v>
                </c:pt>
                <c:pt idx="4">
                  <c:v>6.25E-2</c:v>
                </c:pt>
                <c:pt idx="5">
                  <c:v>4.938271604938297E-2</c:v>
                </c:pt>
                <c:pt idx="6">
                  <c:v>4.0000000000000022E-2</c:v>
                </c:pt>
                <c:pt idx="7">
                  <c:v>3.3057851239669422E-2</c:v>
                </c:pt>
                <c:pt idx="8">
                  <c:v>2.777777777777795E-2</c:v>
                </c:pt>
                <c:pt idx="9">
                  <c:v>2.3668639053254437E-2</c:v>
                </c:pt>
                <c:pt idx="10">
                  <c:v>2.0408163265306142E-2</c:v>
                </c:pt>
                <c:pt idx="11">
                  <c:v>1.7777777777777781E-2</c:v>
                </c:pt>
                <c:pt idx="12">
                  <c:v>1.5625E-2</c:v>
                </c:pt>
                <c:pt idx="13">
                  <c:v>1.3840830449827079E-2</c:v>
                </c:pt>
                <c:pt idx="14">
                  <c:v>1.2345679012345715E-2</c:v>
                </c:pt>
                <c:pt idx="15">
                  <c:v>1.1080332409972301E-2</c:v>
                </c:pt>
                <c:pt idx="16">
                  <c:v>1.0000000000000005E-2</c:v>
                </c:pt>
                <c:pt idx="17">
                  <c:v>9.0702947845805008E-3</c:v>
                </c:pt>
                <c:pt idx="18">
                  <c:v>8.2644628099173747E-3</c:v>
                </c:pt>
                <c:pt idx="19">
                  <c:v>7.5614366729678806E-3</c:v>
                </c:pt>
                <c:pt idx="20">
                  <c:v>6.9444444444444605E-3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4B-42CC-8758-1236F3325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106752"/>
        <c:axId val="92108288"/>
      </c:lineChart>
      <c:catAx>
        <c:axId val="92106752"/>
        <c:scaling>
          <c:orientation val="minMax"/>
        </c:scaling>
        <c:delete val="0"/>
        <c:axPos val="b"/>
        <c:majorTickMark val="none"/>
        <c:minorTickMark val="none"/>
        <c:tickLblPos val="none"/>
        <c:crossAx val="92108288"/>
        <c:crosses val="autoZero"/>
        <c:auto val="1"/>
        <c:lblAlgn val="ctr"/>
        <c:lblOffset val="100"/>
        <c:noMultiLvlLbl val="0"/>
      </c:catAx>
      <c:valAx>
        <c:axId val="921082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spPr>
          <a:ln w="9525">
            <a:noFill/>
          </a:ln>
        </c:spPr>
        <c:crossAx val="92106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Uniformly distributed corridors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C3-4016-903A-05B1D0B415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206592"/>
        <c:axId val="92208128"/>
      </c:lineChart>
      <c:catAx>
        <c:axId val="92206592"/>
        <c:scaling>
          <c:orientation val="minMax"/>
        </c:scaling>
        <c:delete val="0"/>
        <c:axPos val="b"/>
        <c:majorTickMark val="none"/>
        <c:minorTickMark val="none"/>
        <c:tickLblPos val="none"/>
        <c:crossAx val="92208128"/>
        <c:crosses val="autoZero"/>
        <c:auto val="1"/>
        <c:lblAlgn val="ctr"/>
        <c:lblOffset val="100"/>
        <c:noMultiLvlLbl val="0"/>
      </c:catAx>
      <c:valAx>
        <c:axId val="922081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922065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Portfolio Distribution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Sheet1!$B$2:$B$22</c:f>
              <c:numCache>
                <c:formatCode>General</c:formatCode>
                <c:ptCount val="21"/>
                <c:pt idx="0">
                  <c:v>0.25</c:v>
                </c:pt>
                <c:pt idx="1">
                  <c:v>0.16</c:v>
                </c:pt>
                <c:pt idx="2">
                  <c:v>0.1111111111111111</c:v>
                </c:pt>
                <c:pt idx="3">
                  <c:v>8.1632653061224497E-2</c:v>
                </c:pt>
                <c:pt idx="4">
                  <c:v>6.25E-2</c:v>
                </c:pt>
                <c:pt idx="5">
                  <c:v>4.9382716049382991E-2</c:v>
                </c:pt>
                <c:pt idx="6">
                  <c:v>4.0000000000000022E-2</c:v>
                </c:pt>
                <c:pt idx="7">
                  <c:v>3.3057851239669422E-2</c:v>
                </c:pt>
                <c:pt idx="8">
                  <c:v>2.7777777777777981E-2</c:v>
                </c:pt>
                <c:pt idx="9">
                  <c:v>2.3668639053254437E-2</c:v>
                </c:pt>
                <c:pt idx="10">
                  <c:v>2.0408163265306142E-2</c:v>
                </c:pt>
                <c:pt idx="11">
                  <c:v>1.7777777777777781E-2</c:v>
                </c:pt>
                <c:pt idx="12">
                  <c:v>1.5625E-2</c:v>
                </c:pt>
                <c:pt idx="13">
                  <c:v>1.3840830449827091E-2</c:v>
                </c:pt>
                <c:pt idx="14">
                  <c:v>1.2345679012345722E-2</c:v>
                </c:pt>
                <c:pt idx="15">
                  <c:v>1.1080332409972301E-2</c:v>
                </c:pt>
                <c:pt idx="16">
                  <c:v>1.0000000000000005E-2</c:v>
                </c:pt>
                <c:pt idx="17">
                  <c:v>9.0702947845805008E-3</c:v>
                </c:pt>
                <c:pt idx="18">
                  <c:v>8.2644628099173747E-3</c:v>
                </c:pt>
                <c:pt idx="19">
                  <c:v>7.5614366729678814E-3</c:v>
                </c:pt>
                <c:pt idx="20">
                  <c:v>6.9444444444444631E-3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A2-481E-A57F-6CB7A4105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244992"/>
        <c:axId val="92246784"/>
      </c:lineChart>
      <c:catAx>
        <c:axId val="92244992"/>
        <c:scaling>
          <c:orientation val="minMax"/>
        </c:scaling>
        <c:delete val="0"/>
        <c:axPos val="b"/>
        <c:majorTickMark val="none"/>
        <c:minorTickMark val="none"/>
        <c:tickLblPos val="none"/>
        <c:crossAx val="92246784"/>
        <c:crosses val="autoZero"/>
        <c:auto val="1"/>
        <c:lblAlgn val="ctr"/>
        <c:lblOffset val="100"/>
        <c:noMultiLvlLbl val="0"/>
      </c:catAx>
      <c:valAx>
        <c:axId val="9224678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spPr>
          <a:ln w="9525">
            <a:noFill/>
          </a:ln>
        </c:spPr>
        <c:crossAx val="922449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Uniformly distributed corridors</a:t>
            </a:r>
          </a:p>
        </c:rich>
      </c:tx>
      <c:layout>
        <c:manualLayout>
          <c:xMode val="edge"/>
          <c:yMode val="edge"/>
          <c:x val="0.20304040345907778"/>
          <c:y val="6.481481481481500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6.7562371869678853E-2"/>
          <c:y val="0.32745370370370458"/>
          <c:w val="0.93243762813032138"/>
          <c:h val="0.61236111111111113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4C16-A9BA-35520F9F9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645632"/>
        <c:axId val="98534528"/>
      </c:lineChart>
      <c:catAx>
        <c:axId val="94645632"/>
        <c:scaling>
          <c:orientation val="minMax"/>
        </c:scaling>
        <c:delete val="0"/>
        <c:axPos val="b"/>
        <c:majorTickMark val="none"/>
        <c:minorTickMark val="none"/>
        <c:tickLblPos val="none"/>
        <c:crossAx val="98534528"/>
        <c:crosses val="autoZero"/>
        <c:auto val="1"/>
        <c:lblAlgn val="ctr"/>
        <c:lblOffset val="100"/>
        <c:noMultiLvlLbl val="0"/>
      </c:catAx>
      <c:valAx>
        <c:axId val="985345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946456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0.6</cdr:y>
    </cdr:from>
    <cdr:to>
      <cdr:x>0.50038</cdr:x>
      <cdr:y>1</cdr:y>
    </cdr:to>
    <cdr:sp macro="" textlink="">
      <cdr:nvSpPr>
        <cdr:cNvPr id="3" name="Straight Arrow Connector 2"/>
        <cdr:cNvSpPr/>
      </cdr:nvSpPr>
      <cdr:spPr>
        <a:xfrm xmlns:a="http://schemas.openxmlformats.org/drawingml/2006/main" rot="5400000">
          <a:off x="1562894" y="2666206"/>
          <a:ext cx="1066800" cy="158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AED3C-5A6D-4556-8253-A0A74F3B6CE7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5102D-B201-4D85-A441-E52169272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5CC81CC5-E466-4A89-A949-A84CD9BD73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ECCBC383-8FFF-4143-8832-F69E9676D4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B36D-924B-4693-A20F-E82A8E2AD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8F1682-48A8-4CBD-B778-692EC3906BA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3437D28B-C3A5-4122-83D5-9738845CF3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8DE01A60-F27E-4412-AFB9-B63823D2C1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BF000-52F6-4EE9-A815-CBD72CB74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D19904-4D56-4907-BD31-F920CC75D2F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31508ADD-21F5-487E-80E6-602FF4D765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33C8607D-E329-4AAF-AFD8-A157DE1997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3FAC2-D989-4C8D-94B6-682504CF0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ABD93F-DDAC-40D3-A672-3BC1542F244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3222C9A8-5300-451B-B7A3-9F6996436E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A6C363DD-FD58-434C-A867-3DAE076601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268A-1D70-47C6-9B64-689DF33E4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14088E-BEC0-4C52-B536-3E139A57D3CD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87708D75-94AE-458A-B286-498508F1FC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08B0CCD8-A562-4EB4-BD83-CAA537FB14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2775D-8ABB-4B0B-BD23-BD9EC9100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085E9A-8B32-4AFA-8EED-C2FFCC3BAAD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9CCF18D3-4738-41D2-8CA0-9F55995641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32B01EE-8C1D-4930-9E25-4616722DE8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E5923-BCC6-4AD1-9051-A6716A8EF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60BDCA-8975-4C39-B7B7-438622B153F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35AD5528-75E5-4475-86BC-10472E843F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919A8A6A-F76A-4724-9E1C-062CA33CFF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90BD-2C0F-44E6-BB9F-DC08E32CB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6475F56-AE77-41B3-9ADA-B744D3E9C366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C4D33613-1505-46BF-AC88-AF24EB7E09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E7B25DAA-971B-4854-AA75-BD62CE40F6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9213-A832-496F-A011-2EC0EDF3E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9588BCE-C737-43E5-85BF-7FA1455B09F0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081B2DAF-E476-4ED7-A1D9-028095629A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E625FE92-D29C-4FF1-BF0B-CC578A4240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023C-2BBA-4FF3-AE4F-56A294904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69C136-80A5-4B72-A513-94ED94FDF12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9F999176-DED1-4CF8-8EC2-3ED239ED6E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860AF5A6-1960-4561-BB36-5DF69246F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8DC97-E073-466D-B956-11F3B467D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65BE52-BCB4-4E6E-8459-B7E5AE27400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19C13579-561D-42D6-8CFC-A97D48B1CE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BF4671B0-845C-4211-85B5-191EDAFE02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5AE83-B279-4651-9AEB-9593DD70D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5D55125-44BE-4172-99B6-0EC0A599C3B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86360074-1660-4125-84C0-A40A85B319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C32CDEF7-3339-4822-AAC3-369F4D9529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544E-D764-42D6-8087-B0C2A82CF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ACAC4C3-FB05-4B9C-807E-6ED621F29176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3DDE20C3-3E48-4650-9DA6-7FC335E610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72240853-681D-4B29-B3DD-7EA66E6004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A965C-B902-4DC6-B664-9ACB63DB8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C2C5BA8-BCDB-43E6-B249-ED8640CE314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8239E864-6E9D-469F-8121-432D653B2F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43BEBA6C-E3A3-4A13-BBA7-E960910ED8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C867-AA35-416C-BE02-4B48CE845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635B730-E141-4744-BCDA-DCEE6438CAA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051BE920-265F-471D-A0A4-BAC8C8CFF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6423DC7D-EE28-40CB-ACC8-2ADBAA11B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1C1D-5DD4-4DE0-ADAD-1C1464891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25BF26-9EC0-401F-99F2-8EF35C39B4B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29279AFA-6E1E-428A-8BAE-27BC29A499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21E5ED7B-7CF6-4478-8CC8-A440EBDA8C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CA0F-5CB1-4B70-81E6-392364384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6658008-DD10-4CE0-BD94-B1EF4D9568D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47813AC5-3FD7-44DA-A391-27140E1F52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1A143E7D-7A45-47E8-9743-47A06ECC2C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D87B5-296E-4CDE-8250-10410E9EA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7719F1-FAB5-4A67-9B11-95C193F7E50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F1CD02E2-1518-47E4-B7C7-1D86502473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980AA724-E2CE-48B0-9569-FCA456DB49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24B04-57BC-4760-BC9A-477281416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310457-7628-47BA-8843-D3AFCCCFA47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FA141A27-5C73-46EF-AD82-D779B3AB16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DDE2F65B-90DE-4177-ADCA-B35C3C6FF3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37F4-86D9-4260-836B-0808914DD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20DEFD-1321-4071-BB58-15B093B01C5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429A80DC-D3DB-49FC-890D-98A31C0009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FE0E66E2-5572-411D-9F19-B9E34909B0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8C61-2634-474F-B2B4-D10E78D79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C1DEB4-6193-4D82-8AC6-F5C4866CC4A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81AECE13-2373-4C0C-839E-C378291CF9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F5AD3E42-18D9-4AF1-95F9-746FAE4357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50F78-9846-4801-A825-D7DD9318D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BD603B-E9AD-49B6-A9F2-F06DC67D42F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278D00E1-9131-45B6-9D23-B1AE6469DD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46D8FD78-3B03-4182-BCD0-B3E39EE9C3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02507-32A9-4F41-804D-CFBD904F9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1CF1CD-AC04-434F-A708-54CC7524548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50EA5D3D-C3E4-441C-8174-78B5FF916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FCFB1E86-CBF5-4229-B050-C40B0CDB7B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F7E7-4CA0-414A-95FE-F02B5BF7F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D7160F8-8460-49E6-9AE4-BCFE572A956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A070BA28-2296-4E6E-8B81-73675D96A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8799AE7B-0889-4CF6-BE9C-69339D7B3E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C7714-A4A9-4214-8107-6E0512C4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B5B7D5-D0BB-49D5-A456-DD367834D27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6E46A000-BB8A-429D-8F22-AB96E51755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338D0287-EADC-409D-8AEA-81CD633E48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EBF14-3AF4-49A9-8037-56E76948A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103E9C-F4D5-4F7C-9A0F-0D639F84F2A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BFCA21F5-C5F5-4CFF-A5E6-0FD57B359B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8BFC71F6-DD1D-4F8E-933D-0037FD985F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5A26-0117-4B6D-9FE8-866692BF5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787CE0-5A10-4C51-B854-159F014E270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78EA7B74-BF90-42DB-B14B-A8F073CA44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1C712EA3-3504-4DD5-B04D-96565932F9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1302-C933-4EF7-A0F3-CBEAF44D7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F2B65B-9D10-490A-A212-BBDD04BA43F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CC60CD66-5EEC-4F65-BC28-266AAA90F5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C55FCE7E-AE2B-4ABC-85A0-D70B4AAF6E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4B83-97A6-463B-ABB1-F101176FF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AD68662-ED87-474D-86D0-5FB92D7339BD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10D41B6F-800F-432A-A487-A36A3481AD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54BE55DF-F405-4587-9C46-0EE3604542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49607-1438-426A-9F05-D6DBF692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1C19C0D-0568-4DC2-8376-99A05F3913E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2D86887D-F2D9-4481-A9A0-C1C13F8325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3B525FA9-8DBF-4B05-8734-7F5F1F1192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10C33-21BA-4B53-9EF9-9AC2894E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B08E9C5-0504-4667-9DF4-0BAFCEAD3F8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CC1C1BCE-3967-45C5-A24C-19A6459729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661BEDFC-E42C-4003-9638-5484F6E957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E407-2C15-4AD9-9797-352DF6F5E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2D8FC56-013E-4D80-8753-D4ACD2BA3E2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1408FE40-880C-447F-9DEC-408892D022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0CE9F704-E39A-44A9-AC0B-D7688D32AA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C353-6CBF-4840-AF75-0D0F7AC30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F4A8ED1-DFBD-4A22-8B88-EC5670B1DD6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79682090-2AC4-4CA8-B26F-BC7467FB6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14728DC-DB3C-4EB6-B310-2196BCA291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DD140-771F-4D0B-BEAA-C28CA8926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6D2E11-20BD-4DC0-B0BC-364FF41C10F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B8193E34-42A1-4F2E-A10A-B49D7692F7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280B2774-B012-4189-BC7C-50E1A55AEB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E207-81BD-424E-9212-34CEBA48C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ED69B3-14C1-49AD-82A3-3BB39B62F90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07CF7E0-87DC-49E4-B6AE-F5F15B225E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03F8A36-65A3-4970-879F-2828311118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5EC5D-82E5-4870-B836-D5BC1C6CC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B9CC167-2C9B-413B-915F-27DBD14209F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441E156F-F435-4642-BB4A-C8605F7B77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2C0FB2A7-3E56-4FA3-9319-30E9DCDAA8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F0F1-2E30-4955-B88E-4A76E03F7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E6CF3E-E2B5-49C7-87A6-B74CB1417F2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A3BE76D0-89DE-42A7-A1C1-A1135E5216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FBEE21C4-F445-40CB-B27F-EB892E17C4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766DA-F993-4014-A227-D3F135251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0154B3-615F-4829-B949-6AC130AF49A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C7AE54C5-791A-444B-BEF1-FA9EA3DD50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A2D8F20F-B099-46AA-8336-BD39C858F0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75DB5-F56E-4E3E-955A-B6D9B6EF1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F25819-7E4B-47E6-A28D-FFEF0C2E4800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DD0E3C9C-7818-42FD-B5F4-C5316550BF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1B0B20C9-5B9D-4CCE-B091-66427844A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67A90-88E6-478A-9A72-E87E19B65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44320F-AA62-48B2-BED3-15D6CFC60DDD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076CF5D3-2434-46D8-B729-867F5B0108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ADC4EC4D-C319-4C4C-A41D-4E9D44A1C9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2EDA-4ADE-4227-BC03-14C26B8FC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C92774-9F18-42D1-9570-2AEB436AC44F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CC3C63B8-5A18-401E-9FD3-10E4037AB9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7394ECAB-1CEF-47E5-830C-D54A26C704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FF9AD-644F-425B-B54F-B04C32606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BB4044-E380-435B-8CEF-19832C730A1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3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8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599"/>
              </a:lnSpc>
              <a:buNone/>
              <a:defRPr sz="2999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3" y="333635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799"/>
              </a:lnSpc>
              <a:defRPr sz="4199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30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1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35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1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81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09985" y="1277471"/>
            <a:ext cx="8256924" cy="3160059"/>
          </a:xfrm>
          <a:prstGeom prst="rect">
            <a:avLst/>
          </a:prstGeom>
        </p:spPr>
        <p:txBody>
          <a:bodyPr/>
          <a:lstStyle>
            <a:lvl1pPr marL="105061" indent="-105061">
              <a:lnSpc>
                <a:spcPct val="100000"/>
              </a:lnSpc>
              <a:spcBef>
                <a:spcPts val="1235"/>
              </a:spcBef>
              <a:buFont typeface="Arial" pitchFamily="34" charset="0"/>
              <a:buChar char="•"/>
              <a:tabLst/>
              <a:defRPr sz="1588" b="0" baseline="0">
                <a:latin typeface="Arial" pitchFamily="34" charset="0"/>
                <a:cs typeface="Arial" pitchFamily="34" charset="0"/>
              </a:defRPr>
            </a:lvl1pPr>
            <a:lvl2pPr marL="554721" indent="-105061">
              <a:lnSpc>
                <a:spcPct val="100000"/>
              </a:lnSpc>
              <a:spcBef>
                <a:spcPts val="1235"/>
              </a:spcBef>
              <a:buFont typeface="Arial" pitchFamily="34" charset="0"/>
              <a:buChar char="•"/>
              <a:defRPr sz="1412">
                <a:latin typeface="Arial" pitchFamily="34" charset="0"/>
                <a:cs typeface="Arial" pitchFamily="34" charset="0"/>
              </a:defRPr>
            </a:lvl2pPr>
            <a:lvl3pPr marL="953952" indent="-54632">
              <a:lnSpc>
                <a:spcPct val="100000"/>
              </a:lnSpc>
              <a:spcBef>
                <a:spcPts val="1235"/>
              </a:spcBef>
              <a:defRPr sz="1235">
                <a:latin typeface="Arial" pitchFamily="34" charset="0"/>
                <a:cs typeface="Arial" pitchFamily="34" charset="0"/>
              </a:defRPr>
            </a:lvl3pPr>
            <a:lvl4pPr marL="1361587" indent="-12608">
              <a:lnSpc>
                <a:spcPct val="100000"/>
              </a:lnSpc>
              <a:spcBef>
                <a:spcPts val="1235"/>
              </a:spcBef>
              <a:buFont typeface="Arial" pitchFamily="34" charset="0"/>
              <a:buChar char="•"/>
              <a:defRPr sz="1059" baseline="0">
                <a:latin typeface="Arial" pitchFamily="34" charset="0"/>
                <a:cs typeface="Arial" pitchFamily="34" charset="0"/>
              </a:defRPr>
            </a:lvl4pPr>
            <a:lvl5pPr marL="1871482" indent="-72842">
              <a:lnSpc>
                <a:spcPct val="200000"/>
              </a:lnSpc>
              <a:buFont typeface="Arial" pitchFamily="34" charset="0"/>
              <a:buChar char="•"/>
              <a:defRPr sz="882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09986" y="672353"/>
            <a:ext cx="10972030" cy="672353"/>
          </a:xfrm>
          <a:prstGeom prst="rect">
            <a:avLst/>
          </a:prstGeom>
        </p:spPr>
        <p:txBody>
          <a:bodyPr/>
          <a:lstStyle>
            <a:lvl1pPr algn="l">
              <a:defRPr sz="176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BDEB66-4BF7-4FA4-ADCF-FADE7ACABF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54182" y="6252883"/>
            <a:ext cx="1570182" cy="365592"/>
          </a:xfrm>
        </p:spPr>
        <p:txBody>
          <a:bodyPr/>
          <a:lstStyle>
            <a:lvl1pPr>
              <a:defRPr/>
            </a:lvl1pPr>
          </a:lstStyle>
          <a:p>
            <a:fld id="{9168E3BB-394D-43EA-AAF7-A76F09D229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703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72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03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818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29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93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648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23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073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7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11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03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358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934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2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0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2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43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6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4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oe.com/micro/VIX/vixwhit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685F-4023-4561-9D99-1F0E56BEA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Towards a Static Hedge for Derivatives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F407-9A9C-48DE-8D52-661735873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C421229B-C674-41C3-AB2C-8E595383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0" y="6253163"/>
            <a:ext cx="15700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0F4410-068C-4D86-ADD5-F3A0CFAF06ED}" type="slidenum">
              <a:rPr lang="en-US" altLang="en-US" sz="1059"/>
              <a:pPr eaLnBrk="1" hangingPunct="1"/>
              <a:t>1</a:t>
            </a:fld>
            <a:endParaRPr lang="en-US" altLang="en-US" sz="105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B8186D8-943D-4B6C-AF15-0C193979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8D8C53-6318-4F9D-BF63-0B8EEBF2AA58}" type="slidenum">
              <a:rPr lang="en-US" altLang="en-US" sz="1059"/>
              <a:pPr eaLnBrk="1" hangingPunct="1"/>
              <a:t>10</a:t>
            </a:fld>
            <a:endParaRPr lang="en-US" altLang="en-US" sz="1059"/>
          </a:p>
        </p:txBody>
      </p:sp>
      <p:sp>
        <p:nvSpPr>
          <p:cNvPr id="22531" name="TextBox 4">
            <a:extLst>
              <a:ext uri="{FF2B5EF4-FFF2-40B4-BE49-F238E27FC236}">
                <a16:creationId xmlns:a16="http://schemas.microsoft.com/office/drawing/2014/main" id="{2A14B506-5DFD-4CDE-925C-A566DFA9F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382" y="1882589"/>
            <a:ext cx="1837362" cy="333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89" b="1" i="1" dirty="0"/>
              <a:t>?</a:t>
            </a:r>
            <a:endParaRPr lang="en-US" altLang="en-US" sz="12177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>
            <a:extLst>
              <a:ext uri="{FF2B5EF4-FFF2-40B4-BE49-F238E27FC236}">
                <a16:creationId xmlns:a16="http://schemas.microsoft.com/office/drawing/2014/main" id="{9A583E59-147D-4C3C-8F2D-A3AE08554EA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Review: The hedging of a call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CE6A8-D9B0-459C-AA28-B392903A6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F099D3B-88F9-4D96-A67A-A0802832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5622E7F-619C-40E8-BA7B-E724FFA026A9}" type="slidenum">
              <a:rPr lang="en-US" altLang="en-US" sz="1059"/>
              <a:pPr eaLnBrk="1" hangingPunct="1"/>
              <a:t>11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C270659-F04A-4E82-AF33-242C80879BC9}"/>
              </a:ext>
            </a:extLst>
          </p:cNvPr>
          <p:cNvGraphicFramePr/>
          <p:nvPr/>
        </p:nvGraphicFramePr>
        <p:xfrm>
          <a:off x="2102505" y="1546412"/>
          <a:ext cx="7986992" cy="437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02663CB1-F04C-457C-AD12-0AAF93A890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The hedging of a call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C7ED34-FFF4-4DB4-ABE4-D7F108748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099380E0-46DB-4681-8FC5-BF49931C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C7DE51-4905-4D09-AE61-EF02FC512535}" type="slidenum">
              <a:rPr lang="en-US" altLang="en-US" sz="1059"/>
              <a:pPr eaLnBrk="1" hangingPunct="1"/>
              <a:t>12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36CFC7C-9537-48F9-880F-0E83BF75C88A}"/>
              </a:ext>
            </a:extLst>
          </p:cNvPr>
          <p:cNvGraphicFramePr/>
          <p:nvPr/>
        </p:nvGraphicFramePr>
        <p:xfrm>
          <a:off x="2102505" y="1479176"/>
          <a:ext cx="7986992" cy="4504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>
            <a:extLst>
              <a:ext uri="{FF2B5EF4-FFF2-40B4-BE49-F238E27FC236}">
                <a16:creationId xmlns:a16="http://schemas.microsoft.com/office/drawing/2014/main" id="{60F9711E-B15E-4079-9A6A-5760CEF38C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Not an exact calculation</a:t>
            </a:r>
            <a:endParaRPr lang="en-US" altLang="en-US"/>
          </a:p>
        </p:txBody>
      </p:sp>
      <p:sp>
        <p:nvSpPr>
          <p:cNvPr id="25602" name="Text Placeholder 1">
            <a:extLst>
              <a:ext uri="{FF2B5EF4-FFF2-40B4-BE49-F238E27FC236}">
                <a16:creationId xmlns:a16="http://schemas.microsoft.com/office/drawing/2014/main" id="{EDA4CFC8-E9A9-4B56-9D49-B4437786A30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Assume a delta hedged position</a:t>
            </a:r>
          </a:p>
          <a:p>
            <a:pPr lvl="1">
              <a:buFont typeface="Arial" pitchFamily="34" charset="0"/>
              <a:buNone/>
            </a:pPr>
            <a:r>
              <a:rPr lang="en-US" altLang="en-US" sz="2471"/>
              <a:t>C – </a:t>
            </a:r>
            <a:r>
              <a:rPr lang="el-GR" altLang="en-US" sz="2471"/>
              <a:t>δ</a:t>
            </a:r>
            <a:r>
              <a:rPr lang="en-US" altLang="en-US" sz="2471"/>
              <a:t> S</a:t>
            </a:r>
            <a:r>
              <a:rPr lang="en-US" altLang="en-US" sz="2471" baseline="-25000"/>
              <a:t>t</a:t>
            </a:r>
            <a:r>
              <a:rPr lang="en-US" altLang="en-US" sz="2471"/>
              <a:t> : = f(S</a:t>
            </a:r>
            <a:r>
              <a:rPr lang="en-US" altLang="en-US" sz="2471" baseline="-25000"/>
              <a:t>t</a:t>
            </a:r>
            <a:r>
              <a:rPr lang="en-US" altLang="en-US" sz="2471"/>
              <a:t>)</a:t>
            </a:r>
          </a:p>
          <a:p>
            <a:r>
              <a:rPr lang="en-US" altLang="en-US" sz="2647"/>
              <a:t>Then Compute Daily loss/gain</a:t>
            </a:r>
          </a:p>
          <a:p>
            <a:pPr lvl="1"/>
            <a:endParaRPr lang="en-US" altLang="en-US" sz="2471"/>
          </a:p>
          <a:p>
            <a:pPr lvl="1"/>
            <a:endParaRPr lang="en-US" altLang="en-US" sz="2471"/>
          </a:p>
          <a:p>
            <a:pPr lvl="1">
              <a:buFont typeface="Arial" pitchFamily="34" charset="0"/>
              <a:buNone/>
            </a:pPr>
            <a:endParaRPr lang="en-US" altLang="en-US" sz="2471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6BA7686A-0048-4385-89DE-E0D68D68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7F98816-BC27-4C89-B289-6DECC621DD28}" type="slidenum">
              <a:rPr lang="en-US" altLang="en-US" sz="1059"/>
              <a:pPr eaLnBrk="1" hangingPunct="1"/>
              <a:t>13</a:t>
            </a:fld>
            <a:endParaRPr lang="en-US" altLang="en-US" sz="105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>
            <a:extLst>
              <a:ext uri="{FF2B5EF4-FFF2-40B4-BE49-F238E27FC236}">
                <a16:creationId xmlns:a16="http://schemas.microsoft.com/office/drawing/2014/main" id="{9779C685-FDF0-46C8-B82B-C13348685A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Not an exact calculation</a:t>
            </a:r>
            <a:endParaRPr lang="en-US" altLang="en-US"/>
          </a:p>
        </p:txBody>
      </p:sp>
      <p:sp>
        <p:nvSpPr>
          <p:cNvPr id="26626" name="Text Placeholder 1">
            <a:extLst>
              <a:ext uri="{FF2B5EF4-FFF2-40B4-BE49-F238E27FC236}">
                <a16:creationId xmlns:a16="http://schemas.microsoft.com/office/drawing/2014/main" id="{38B33ED5-849D-4565-AB45-730D6C5E636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Assume a delta hedged position</a:t>
            </a:r>
          </a:p>
          <a:p>
            <a:pPr lvl="1">
              <a:buFont typeface="Arial" pitchFamily="34" charset="0"/>
              <a:buNone/>
            </a:pPr>
            <a:r>
              <a:rPr lang="en-US" altLang="en-US" sz="2471"/>
              <a:t>C – </a:t>
            </a:r>
            <a:r>
              <a:rPr lang="el-GR" altLang="en-US" sz="2471"/>
              <a:t>δ</a:t>
            </a:r>
            <a:r>
              <a:rPr lang="en-US" altLang="en-US" sz="2471"/>
              <a:t> S</a:t>
            </a:r>
            <a:r>
              <a:rPr lang="en-US" altLang="en-US" sz="2471" baseline="-25000"/>
              <a:t>t</a:t>
            </a:r>
            <a:r>
              <a:rPr lang="en-US" altLang="en-US" sz="2471"/>
              <a:t> : = f(S</a:t>
            </a:r>
            <a:r>
              <a:rPr lang="en-US" altLang="en-US" sz="2471" baseline="-25000"/>
              <a:t>t</a:t>
            </a:r>
            <a:r>
              <a:rPr lang="en-US" altLang="en-US" sz="2471"/>
              <a:t>)</a:t>
            </a:r>
          </a:p>
          <a:p>
            <a:r>
              <a:rPr lang="en-US" altLang="en-US" sz="2647"/>
              <a:t>Then Compute Daily loss/gain</a:t>
            </a:r>
          </a:p>
          <a:p>
            <a:pPr lvl="1"/>
            <a:r>
              <a:rPr lang="en-US" altLang="en-US" sz="2471"/>
              <a:t>Δf = (1/2)∂</a:t>
            </a:r>
            <a:r>
              <a:rPr lang="en-US" altLang="en-US" sz="2471" baseline="30000"/>
              <a:t>2</a:t>
            </a:r>
            <a:r>
              <a:rPr lang="en-US" altLang="en-US" sz="2471"/>
              <a:t>f ∕ ∂</a:t>
            </a:r>
            <a:r>
              <a:rPr lang="en-US" altLang="en-US" sz="2471" baseline="30000"/>
              <a:t>2</a:t>
            </a:r>
            <a:r>
              <a:rPr lang="en-US" altLang="en-US" sz="2471"/>
              <a:t>S.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</a:t>
            </a:r>
            <a:r>
              <a:rPr lang="en-US" altLang="en-US" sz="2471"/>
              <a:t>+ ∂f ∕ ∂t. Δt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</a:t>
            </a:r>
            <a:r>
              <a:rPr lang="el-GR" altLang="en-US" sz="2471"/>
              <a:t>Θ</a:t>
            </a:r>
            <a:r>
              <a:rPr lang="en-US" altLang="en-US" sz="2471"/>
              <a:t>. Δt</a:t>
            </a:r>
          </a:p>
          <a:p>
            <a:pPr lvl="1"/>
            <a:endParaRPr lang="en-US" altLang="en-US" sz="2471"/>
          </a:p>
          <a:p>
            <a:pPr lvl="1"/>
            <a:endParaRPr lang="en-US" altLang="en-US" sz="2471"/>
          </a:p>
          <a:p>
            <a:pPr lvl="1">
              <a:buFont typeface="Arial" pitchFamily="34" charset="0"/>
              <a:buNone/>
            </a:pPr>
            <a:endParaRPr lang="en-US" altLang="en-US" sz="2471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A34CA18-DF45-47AC-884A-D3143C64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998E66-24D9-49A8-9DC5-F308A688F8AC}" type="slidenum">
              <a:rPr lang="en-US" altLang="en-US" sz="1059"/>
              <a:pPr eaLnBrk="1" hangingPunct="1"/>
              <a:t>14</a:t>
            </a:fld>
            <a:endParaRPr lang="en-US" altLang="en-US" sz="105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>
            <a:extLst>
              <a:ext uri="{FF2B5EF4-FFF2-40B4-BE49-F238E27FC236}">
                <a16:creationId xmlns:a16="http://schemas.microsoft.com/office/drawing/2014/main" id="{10860EA8-3898-4B50-81F1-117D662692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Not an exact calculation</a:t>
            </a:r>
            <a:endParaRPr lang="en-US" altLang="en-US"/>
          </a:p>
        </p:txBody>
      </p:sp>
      <p:sp>
        <p:nvSpPr>
          <p:cNvPr id="27650" name="Text Placeholder 1">
            <a:extLst>
              <a:ext uri="{FF2B5EF4-FFF2-40B4-BE49-F238E27FC236}">
                <a16:creationId xmlns:a16="http://schemas.microsoft.com/office/drawing/2014/main" id="{2969AFD0-2B13-46B9-8EAF-2D45F3C0CC5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Assume a delta hedged position</a:t>
            </a:r>
          </a:p>
          <a:p>
            <a:pPr lvl="1">
              <a:buFont typeface="Arial" pitchFamily="34" charset="0"/>
              <a:buNone/>
            </a:pPr>
            <a:r>
              <a:rPr lang="en-US" altLang="en-US" sz="2471"/>
              <a:t>C – </a:t>
            </a:r>
            <a:r>
              <a:rPr lang="el-GR" altLang="en-US" sz="2471"/>
              <a:t>δ</a:t>
            </a:r>
            <a:r>
              <a:rPr lang="en-US" altLang="en-US" sz="2471"/>
              <a:t> S</a:t>
            </a:r>
            <a:r>
              <a:rPr lang="en-US" altLang="en-US" sz="2471" baseline="-25000"/>
              <a:t>t</a:t>
            </a:r>
            <a:r>
              <a:rPr lang="en-US" altLang="en-US" sz="2471"/>
              <a:t> : = f(S</a:t>
            </a:r>
            <a:r>
              <a:rPr lang="en-US" altLang="en-US" sz="2471" baseline="-25000"/>
              <a:t>t</a:t>
            </a:r>
            <a:r>
              <a:rPr lang="en-US" altLang="en-US" sz="2471"/>
              <a:t>)</a:t>
            </a:r>
          </a:p>
          <a:p>
            <a:r>
              <a:rPr lang="en-US" altLang="en-US" sz="2647"/>
              <a:t>Then Compute Daily loss/gain</a:t>
            </a:r>
          </a:p>
          <a:p>
            <a:pPr lvl="1"/>
            <a:r>
              <a:rPr lang="en-US" altLang="en-US" sz="2471"/>
              <a:t>Δf = (1/2)∂</a:t>
            </a:r>
            <a:r>
              <a:rPr lang="en-US" altLang="en-US" sz="2471" baseline="30000"/>
              <a:t>2</a:t>
            </a:r>
            <a:r>
              <a:rPr lang="en-US" altLang="en-US" sz="2471"/>
              <a:t>f ∕ ∂</a:t>
            </a:r>
            <a:r>
              <a:rPr lang="en-US" altLang="en-US" sz="2471" baseline="30000"/>
              <a:t>2</a:t>
            </a:r>
            <a:r>
              <a:rPr lang="en-US" altLang="en-US" sz="2471"/>
              <a:t>S.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</a:t>
            </a:r>
            <a:r>
              <a:rPr lang="en-US" altLang="en-US" sz="2471"/>
              <a:t>+ ∂f ∕ ∂t. Δt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</a:t>
            </a:r>
            <a:r>
              <a:rPr lang="el-GR" altLang="en-US" sz="2471"/>
              <a:t>Θ</a:t>
            </a:r>
            <a:r>
              <a:rPr lang="en-US" altLang="en-US" sz="2471"/>
              <a:t>. Δt</a:t>
            </a:r>
          </a:p>
          <a:p>
            <a:pPr lvl="1"/>
            <a:r>
              <a:rPr lang="en-US" altLang="en-US" sz="2471"/>
              <a:t>But </a:t>
            </a:r>
            <a:r>
              <a:rPr lang="el-GR" altLang="en-US" sz="2471"/>
              <a:t>Θ</a:t>
            </a:r>
            <a:r>
              <a:rPr lang="en-US" altLang="en-US" sz="2471"/>
              <a:t> = -(1/2) 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 (B.S with r = 0%)</a:t>
            </a:r>
          </a:p>
          <a:p>
            <a:pPr lvl="1"/>
            <a:endParaRPr lang="en-US" altLang="en-US" sz="2471"/>
          </a:p>
          <a:p>
            <a:pPr lvl="1"/>
            <a:endParaRPr lang="en-US" altLang="en-US" sz="2471"/>
          </a:p>
          <a:p>
            <a:pPr lvl="1">
              <a:buFont typeface="Arial" pitchFamily="34" charset="0"/>
              <a:buNone/>
            </a:pPr>
            <a:endParaRPr lang="en-US" altLang="en-US" sz="2471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41722A49-032F-4BDE-9747-56C36762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891D00-0A75-4D44-8014-8871BD62CC18}" type="slidenum">
              <a:rPr lang="en-US" altLang="en-US" sz="1059"/>
              <a:pPr eaLnBrk="1" hangingPunct="1"/>
              <a:t>15</a:t>
            </a:fld>
            <a:endParaRPr lang="en-US" altLang="en-US" sz="105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>
            <a:extLst>
              <a:ext uri="{FF2B5EF4-FFF2-40B4-BE49-F238E27FC236}">
                <a16:creationId xmlns:a16="http://schemas.microsoft.com/office/drawing/2014/main" id="{AB51599F-B878-45FD-A1F2-8F8548DEAA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Not an exact calculation</a:t>
            </a:r>
            <a:endParaRPr lang="en-US" altLang="en-US"/>
          </a:p>
        </p:txBody>
      </p:sp>
      <p:sp>
        <p:nvSpPr>
          <p:cNvPr id="28674" name="Text Placeholder 1">
            <a:extLst>
              <a:ext uri="{FF2B5EF4-FFF2-40B4-BE49-F238E27FC236}">
                <a16:creationId xmlns:a16="http://schemas.microsoft.com/office/drawing/2014/main" id="{20D83511-9BFF-4753-90FF-4F16F65C97C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altLang="en-US" sz="2824"/>
              <a:t>Assume a delta hedged position</a:t>
            </a:r>
          </a:p>
          <a:p>
            <a:pPr lvl="1">
              <a:buFont typeface="Arial" pitchFamily="34" charset="0"/>
              <a:buNone/>
            </a:pPr>
            <a:r>
              <a:rPr lang="en-US" altLang="en-US" sz="2471"/>
              <a:t>C – </a:t>
            </a:r>
            <a:r>
              <a:rPr lang="el-GR" altLang="en-US" sz="2471"/>
              <a:t>δ</a:t>
            </a:r>
            <a:r>
              <a:rPr lang="en-US" altLang="en-US" sz="2471"/>
              <a:t> S</a:t>
            </a:r>
            <a:r>
              <a:rPr lang="en-US" altLang="en-US" sz="2471" baseline="-25000"/>
              <a:t>t</a:t>
            </a:r>
            <a:r>
              <a:rPr lang="en-US" altLang="en-US" sz="2471"/>
              <a:t> : = f(S</a:t>
            </a:r>
            <a:r>
              <a:rPr lang="en-US" altLang="en-US" sz="2471" baseline="-25000"/>
              <a:t>t</a:t>
            </a:r>
            <a:r>
              <a:rPr lang="en-US" altLang="en-US" sz="2471"/>
              <a:t>)</a:t>
            </a:r>
          </a:p>
          <a:p>
            <a:r>
              <a:rPr lang="en-US" altLang="en-US" sz="2647"/>
              <a:t>Then Compute Daily loss/gain</a:t>
            </a:r>
          </a:p>
          <a:p>
            <a:pPr lvl="1"/>
            <a:r>
              <a:rPr lang="en-US" altLang="en-US" sz="2471"/>
              <a:t>Δf = (1/2)∂</a:t>
            </a:r>
            <a:r>
              <a:rPr lang="en-US" altLang="en-US" sz="2471" baseline="30000"/>
              <a:t>2</a:t>
            </a:r>
            <a:r>
              <a:rPr lang="en-US" altLang="en-US" sz="2471"/>
              <a:t>f ∕ ∂</a:t>
            </a:r>
            <a:r>
              <a:rPr lang="en-US" altLang="en-US" sz="2471" baseline="30000"/>
              <a:t>2</a:t>
            </a:r>
            <a:r>
              <a:rPr lang="en-US" altLang="en-US" sz="2471"/>
              <a:t>S.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</a:t>
            </a:r>
            <a:r>
              <a:rPr lang="en-US" altLang="en-US" sz="2471"/>
              <a:t>+ ∂f ∕ ∂t. Δt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</a:t>
            </a:r>
            <a:r>
              <a:rPr lang="el-GR" altLang="en-US" sz="2471"/>
              <a:t>Θ</a:t>
            </a:r>
            <a:r>
              <a:rPr lang="en-US" altLang="en-US" sz="2471"/>
              <a:t>. Δt</a:t>
            </a:r>
          </a:p>
          <a:p>
            <a:pPr lvl="1"/>
            <a:r>
              <a:rPr lang="en-US" altLang="en-US" sz="2471"/>
              <a:t>But </a:t>
            </a:r>
            <a:r>
              <a:rPr lang="el-GR" altLang="en-US" sz="2471"/>
              <a:t>Θ</a:t>
            </a:r>
            <a:r>
              <a:rPr lang="en-US" altLang="en-US" sz="2471"/>
              <a:t> = -(1/2) 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 (B.S with r = 0%)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-(1/2) 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. Δt</a:t>
            </a:r>
          </a:p>
          <a:p>
            <a:pPr lvl="1"/>
            <a:endParaRPr lang="en-US" altLang="en-US" sz="2471"/>
          </a:p>
          <a:p>
            <a:pPr lvl="1"/>
            <a:endParaRPr lang="en-US" altLang="en-US" sz="2471"/>
          </a:p>
          <a:p>
            <a:pPr lvl="1">
              <a:buFont typeface="Arial" pitchFamily="34" charset="0"/>
              <a:buNone/>
            </a:pPr>
            <a:endParaRPr lang="en-US" altLang="en-US" sz="2471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6F1BBD3A-E506-4BEE-8716-EA01665F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E60FE7B-55BE-43A4-917B-259D3BAA76BA}" type="slidenum">
              <a:rPr lang="en-US" altLang="en-US" sz="1059"/>
              <a:pPr eaLnBrk="1" hangingPunct="1"/>
              <a:t>16</a:t>
            </a:fld>
            <a:endParaRPr lang="en-US" altLang="en-US" sz="1059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>
            <a:extLst>
              <a:ext uri="{FF2B5EF4-FFF2-40B4-BE49-F238E27FC236}">
                <a16:creationId xmlns:a16="http://schemas.microsoft.com/office/drawing/2014/main" id="{639D401E-CD14-475F-88EB-90A506970C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Not an exact calculation</a:t>
            </a:r>
            <a:endParaRPr lang="en-US" altLang="en-US"/>
          </a:p>
        </p:txBody>
      </p:sp>
      <p:sp>
        <p:nvSpPr>
          <p:cNvPr id="29698" name="Text Placeholder 1">
            <a:extLst>
              <a:ext uri="{FF2B5EF4-FFF2-40B4-BE49-F238E27FC236}">
                <a16:creationId xmlns:a16="http://schemas.microsoft.com/office/drawing/2014/main" id="{7989A595-400F-4D04-ABFC-BB871B739EA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en-US" altLang="en-US" sz="2824"/>
              <a:t>Assume a delta hedged position</a:t>
            </a:r>
          </a:p>
          <a:p>
            <a:pPr lvl="1">
              <a:buFont typeface="Arial" pitchFamily="34" charset="0"/>
              <a:buNone/>
            </a:pPr>
            <a:r>
              <a:rPr lang="en-US" altLang="en-US" sz="2471"/>
              <a:t>C – </a:t>
            </a:r>
            <a:r>
              <a:rPr lang="el-GR" altLang="en-US" sz="2471"/>
              <a:t>δ</a:t>
            </a:r>
            <a:r>
              <a:rPr lang="en-US" altLang="en-US" sz="2471"/>
              <a:t> S</a:t>
            </a:r>
            <a:r>
              <a:rPr lang="en-US" altLang="en-US" sz="2471" baseline="-25000"/>
              <a:t>t</a:t>
            </a:r>
            <a:r>
              <a:rPr lang="en-US" altLang="en-US" sz="2471"/>
              <a:t> : = f(S</a:t>
            </a:r>
            <a:r>
              <a:rPr lang="en-US" altLang="en-US" sz="2471" baseline="-25000"/>
              <a:t>t</a:t>
            </a:r>
            <a:r>
              <a:rPr lang="en-US" altLang="en-US" sz="2471"/>
              <a:t>)</a:t>
            </a:r>
          </a:p>
          <a:p>
            <a:r>
              <a:rPr lang="en-US" altLang="en-US" sz="2647"/>
              <a:t>Then Compute Daily loss/gain</a:t>
            </a:r>
          </a:p>
          <a:p>
            <a:pPr lvl="1"/>
            <a:r>
              <a:rPr lang="en-US" altLang="en-US" sz="2471"/>
              <a:t>Δf = (1/2)∂</a:t>
            </a:r>
            <a:r>
              <a:rPr lang="en-US" altLang="en-US" sz="2471" baseline="30000"/>
              <a:t>2</a:t>
            </a:r>
            <a:r>
              <a:rPr lang="en-US" altLang="en-US" sz="2471"/>
              <a:t>f ∕ ∂</a:t>
            </a:r>
            <a:r>
              <a:rPr lang="en-US" altLang="en-US" sz="2471" baseline="30000"/>
              <a:t>2</a:t>
            </a:r>
            <a:r>
              <a:rPr lang="en-US" altLang="en-US" sz="2471"/>
              <a:t>S.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</a:t>
            </a:r>
            <a:r>
              <a:rPr lang="en-US" altLang="en-US" sz="2471"/>
              <a:t>+ ∂f ∕ ∂t. Δt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</a:t>
            </a:r>
            <a:r>
              <a:rPr lang="el-GR" altLang="en-US" sz="2471"/>
              <a:t>Θ</a:t>
            </a:r>
            <a:r>
              <a:rPr lang="en-US" altLang="en-US" sz="2471"/>
              <a:t>. Δt</a:t>
            </a:r>
          </a:p>
          <a:p>
            <a:pPr lvl="1"/>
            <a:r>
              <a:rPr lang="en-US" altLang="en-US" sz="2471"/>
              <a:t>But </a:t>
            </a:r>
            <a:r>
              <a:rPr lang="el-GR" altLang="en-US" sz="2471"/>
              <a:t>Θ</a:t>
            </a:r>
            <a:r>
              <a:rPr lang="en-US" altLang="en-US" sz="2471"/>
              <a:t> = -(1/2) 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 (B.S with r = 0%)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+ -(1/2) 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. Δt</a:t>
            </a:r>
          </a:p>
          <a:p>
            <a:pPr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 </a:t>
            </a:r>
            <a:r>
              <a:rPr lang="en-US" altLang="en-US" sz="2471"/>
              <a:t>(ΔS</a:t>
            </a:r>
            <a:r>
              <a:rPr lang="en-US" altLang="en-US" sz="2471" baseline="-25000"/>
              <a:t>t</a:t>
            </a:r>
            <a:r>
              <a:rPr lang="en-US" altLang="en-US" sz="2471"/>
              <a:t> </a:t>
            </a:r>
            <a:r>
              <a:rPr lang="en-US" altLang="en-US" sz="2471" baseline="30000"/>
              <a:t>2 </a:t>
            </a:r>
            <a:r>
              <a:rPr lang="en-US" altLang="en-US" sz="2471"/>
              <a:t>∕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</a:t>
            </a:r>
            <a:r>
              <a:rPr lang="en-US" altLang="en-US" sz="2471"/>
              <a:t> -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. Δt)</a:t>
            </a:r>
          </a:p>
          <a:p>
            <a:pPr lvl="1"/>
            <a:endParaRPr lang="en-US" altLang="en-US" sz="2471"/>
          </a:p>
          <a:p>
            <a:pPr lvl="1"/>
            <a:endParaRPr lang="en-US" altLang="en-US" sz="2471"/>
          </a:p>
          <a:p>
            <a:pPr lvl="1">
              <a:buFont typeface="Arial" pitchFamily="34" charset="0"/>
              <a:buNone/>
            </a:pPr>
            <a:endParaRPr lang="en-US" altLang="en-US" sz="2471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C8B2BD58-CEFD-4D68-A63E-2E435FF9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273BC9-1EA9-4E2E-B45A-F87B20CDE9FA}" type="slidenum">
              <a:rPr lang="en-US" altLang="en-US" sz="1059"/>
              <a:pPr eaLnBrk="1" hangingPunct="1"/>
              <a:t>17</a:t>
            </a:fld>
            <a:endParaRPr lang="en-US" altLang="en-US" sz="1059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>
            <a:extLst>
              <a:ext uri="{FF2B5EF4-FFF2-40B4-BE49-F238E27FC236}">
                <a16:creationId xmlns:a16="http://schemas.microsoft.com/office/drawing/2014/main" id="{D5E7FB31-B0C3-4FBC-A143-BEA3A2BFC6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Almost Done</a:t>
            </a:r>
          </a:p>
        </p:txBody>
      </p:sp>
      <p:sp>
        <p:nvSpPr>
          <p:cNvPr id="30722" name="Text Placeholder 1">
            <a:extLst>
              <a:ext uri="{FF2B5EF4-FFF2-40B4-BE49-F238E27FC236}">
                <a16:creationId xmlns:a16="http://schemas.microsoft.com/office/drawing/2014/main" id="{59600001-5728-4FBA-8A93-988ADDD384F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105061" lvl="1"/>
            <a:r>
              <a:rPr lang="en-US" altLang="en-US" sz="2471"/>
              <a:t>Δf = (1/2)</a:t>
            </a:r>
            <a:r>
              <a:rPr lang="el-GR" altLang="en-US" sz="2471"/>
              <a:t>Γ</a:t>
            </a:r>
            <a:r>
              <a:rPr lang="en-US" altLang="en-US" sz="2471"/>
              <a:t>. S</a:t>
            </a:r>
            <a:r>
              <a:rPr lang="en-US" altLang="en-US" sz="2471" baseline="-25000"/>
              <a:t>t </a:t>
            </a:r>
            <a:r>
              <a:rPr lang="en-US" altLang="en-US" sz="2471" baseline="30000"/>
              <a:t>2 </a:t>
            </a:r>
            <a:r>
              <a:rPr lang="en-US" altLang="en-US" sz="2471"/>
              <a:t>(r </a:t>
            </a:r>
            <a:r>
              <a:rPr lang="en-US" altLang="en-US" sz="2471" baseline="-25000"/>
              <a:t>t</a:t>
            </a:r>
            <a:r>
              <a:rPr lang="en-US" altLang="en-US" sz="2471" baseline="30000"/>
              <a:t>2</a:t>
            </a:r>
            <a:r>
              <a:rPr lang="en-US" altLang="en-US" sz="2471"/>
              <a:t> - </a:t>
            </a:r>
            <a:r>
              <a:rPr lang="el-GR" altLang="en-US" sz="2471"/>
              <a:t>σ</a:t>
            </a:r>
            <a:r>
              <a:rPr lang="en-US" altLang="en-US" sz="2471" baseline="30000"/>
              <a:t>2</a:t>
            </a:r>
            <a:r>
              <a:rPr lang="en-US" altLang="en-US" sz="2471"/>
              <a:t>. Δt)</a:t>
            </a:r>
          </a:p>
          <a:p>
            <a:pPr marL="105061" lvl="1"/>
            <a:endParaRPr lang="en-US" altLang="en-US" sz="2471"/>
          </a:p>
          <a:p>
            <a:pPr marL="105061" lvl="1"/>
            <a:r>
              <a:rPr lang="en-US" altLang="en-US" sz="2471"/>
              <a:t>Cumulative Loss:</a:t>
            </a:r>
          </a:p>
          <a:p>
            <a:pPr marL="504292" lvl="2"/>
            <a:r>
              <a:rPr lang="en-US" altLang="en-US" sz="2471"/>
              <a:t> </a:t>
            </a:r>
            <a:r>
              <a:rPr lang="en-US" altLang="en-US" sz="3177"/>
              <a:t>=</a:t>
            </a:r>
            <a:r>
              <a:rPr lang="en-US" altLang="en-US" sz="3883" baseline="-25000"/>
              <a:t> </a:t>
            </a:r>
            <a:r>
              <a:rPr lang="en-US" altLang="en-US" sz="3177"/>
              <a:t>(1/2) </a:t>
            </a:r>
            <a:r>
              <a:rPr lang="el-GR" altLang="en-US" sz="3883"/>
              <a:t>Σ</a:t>
            </a:r>
            <a:r>
              <a:rPr lang="en-US" altLang="en-US" sz="3883" baseline="-25000"/>
              <a:t>t</a:t>
            </a:r>
            <a:r>
              <a:rPr lang="el-GR" altLang="en-US" sz="3177"/>
              <a:t>Γ</a:t>
            </a:r>
            <a:r>
              <a:rPr lang="en-US" altLang="en-US" sz="3177"/>
              <a:t>. S</a:t>
            </a:r>
            <a:r>
              <a:rPr lang="en-US" altLang="en-US" sz="3177" baseline="-25000"/>
              <a:t>t </a:t>
            </a:r>
            <a:r>
              <a:rPr lang="en-US" altLang="en-US" sz="3177" baseline="30000"/>
              <a:t>2 </a:t>
            </a:r>
            <a:r>
              <a:rPr lang="en-US" altLang="en-US" sz="3177"/>
              <a:t>(r </a:t>
            </a:r>
            <a:r>
              <a:rPr lang="en-US" altLang="en-US" sz="3177" baseline="-25000"/>
              <a:t>t</a:t>
            </a:r>
            <a:r>
              <a:rPr lang="en-US" altLang="en-US" sz="3177" baseline="30000"/>
              <a:t>2</a:t>
            </a:r>
            <a:r>
              <a:rPr lang="en-US" altLang="en-US" sz="3177"/>
              <a:t> - </a:t>
            </a:r>
            <a:r>
              <a:rPr lang="el-GR" altLang="en-US" sz="3177"/>
              <a:t>σ</a:t>
            </a:r>
            <a:r>
              <a:rPr lang="en-US" altLang="en-US" sz="3177" baseline="30000"/>
              <a:t>2</a:t>
            </a:r>
            <a:r>
              <a:rPr lang="en-US" altLang="en-US" sz="3177"/>
              <a:t>. Δt)</a:t>
            </a:r>
          </a:p>
          <a:p>
            <a:pPr marL="504292" lvl="2"/>
            <a:r>
              <a:rPr lang="en-US" altLang="en-US" sz="3177"/>
              <a:t> = </a:t>
            </a:r>
            <a:r>
              <a:rPr lang="en-US" altLang="en-US" sz="4236" baseline="-25000"/>
              <a:t> </a:t>
            </a:r>
            <a:r>
              <a:rPr lang="en-US" altLang="en-US" sz="3530"/>
              <a:t>(1/2)</a:t>
            </a:r>
            <a:r>
              <a:rPr lang="el-GR" altLang="en-US" sz="3530"/>
              <a:t>Σ</a:t>
            </a:r>
            <a:r>
              <a:rPr lang="en-US" altLang="en-US" sz="3530" baseline="-25000"/>
              <a:t>t</a:t>
            </a:r>
            <a:r>
              <a:rPr lang="en-US" altLang="en-US" sz="3530"/>
              <a:t> </a:t>
            </a:r>
            <a:r>
              <a:rPr lang="el-GR" altLang="en-US" sz="3530"/>
              <a:t>γ</a:t>
            </a:r>
            <a:r>
              <a:rPr lang="en-US" altLang="en-US" sz="3530" baseline="-25000"/>
              <a:t>t</a:t>
            </a:r>
            <a:r>
              <a:rPr lang="en-US" altLang="en-US" sz="3530"/>
              <a:t>(r </a:t>
            </a:r>
            <a:r>
              <a:rPr lang="en-US" altLang="en-US" sz="3530" baseline="-25000"/>
              <a:t>t</a:t>
            </a:r>
            <a:r>
              <a:rPr lang="en-US" altLang="en-US" sz="3530" baseline="30000"/>
              <a:t>2</a:t>
            </a:r>
            <a:r>
              <a:rPr lang="en-US" altLang="en-US" sz="3530"/>
              <a:t> - </a:t>
            </a:r>
            <a:r>
              <a:rPr lang="el-GR" altLang="en-US" sz="3530"/>
              <a:t>σ</a:t>
            </a:r>
            <a:r>
              <a:rPr lang="en-US" altLang="en-US" sz="3530" baseline="30000"/>
              <a:t>2</a:t>
            </a:r>
            <a:r>
              <a:rPr lang="en-US" altLang="en-US" sz="3530"/>
              <a:t>. Δt)</a:t>
            </a:r>
          </a:p>
          <a:p>
            <a:pPr>
              <a:buFont typeface="Arial" pitchFamily="34" charset="0"/>
              <a:buNone/>
            </a:pPr>
            <a:endParaRPr lang="en-US" altLang="en-US"/>
          </a:p>
          <a:p>
            <a:pPr>
              <a:buFont typeface="Arial" pitchFamily="34" charset="0"/>
              <a:buNone/>
            </a:pPr>
            <a:r>
              <a:rPr lang="en-US" altLang="en-US" sz="2824"/>
              <a:t>Note:</a:t>
            </a:r>
          </a:p>
          <a:p>
            <a:pPr>
              <a:buFont typeface="Arial" pitchFamily="34" charset="0"/>
              <a:buNone/>
            </a:pPr>
            <a:r>
              <a:rPr lang="en-US" altLang="en-US" sz="2824"/>
              <a:t>(1/n)</a:t>
            </a:r>
            <a:r>
              <a:rPr lang="el-GR" altLang="en-US" sz="2824"/>
              <a:t>Σ</a:t>
            </a:r>
            <a:r>
              <a:rPr lang="en-US" altLang="en-US" sz="2824" baseline="-25000"/>
              <a:t>t</a:t>
            </a:r>
            <a:r>
              <a:rPr lang="en-US" altLang="en-US" sz="2824"/>
              <a:t> r </a:t>
            </a:r>
            <a:r>
              <a:rPr lang="en-US" altLang="en-US" sz="2824" baseline="-25000"/>
              <a:t>t</a:t>
            </a:r>
            <a:r>
              <a:rPr lang="en-US" altLang="en-US" sz="2824" baseline="30000"/>
              <a:t>2</a:t>
            </a:r>
            <a:r>
              <a:rPr lang="en-US" altLang="en-US" sz="2824"/>
              <a:t> = Realized return variance.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0AAAE699-F5C2-49C2-8AE3-4D1EBCCF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F172FAA-E41D-40F0-877B-EE63580E7AD4}" type="slidenum">
              <a:rPr lang="en-US" altLang="en-US" sz="1059"/>
              <a:pPr eaLnBrk="1" hangingPunct="1"/>
              <a:t>18</a:t>
            </a:fld>
            <a:endParaRPr lang="en-US" altLang="en-US" sz="1059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2">
            <a:extLst>
              <a:ext uri="{FF2B5EF4-FFF2-40B4-BE49-F238E27FC236}">
                <a16:creationId xmlns:a16="http://schemas.microsoft.com/office/drawing/2014/main" id="{E19F429D-66EE-4D30-9BA1-0322C95270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Gamma of a call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202F8-143E-45AC-814E-71DA407E8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5DE8FFE-83BB-4A88-9C17-8D9236F8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3A1EBF9-F7C6-4653-8A57-2577A366723F}" type="slidenum">
              <a:rPr lang="en-US" altLang="en-US" sz="1059"/>
              <a:pPr eaLnBrk="1" hangingPunct="1"/>
              <a:t>19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1F43AA2-5335-4058-987B-B1D265072E82}"/>
              </a:ext>
            </a:extLst>
          </p:cNvPr>
          <p:cNvGraphicFramePr/>
          <p:nvPr/>
        </p:nvGraphicFramePr>
        <p:xfrm>
          <a:off x="2102504" y="1613647"/>
          <a:ext cx="7986993" cy="4303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>
            <a:extLst>
              <a:ext uri="{FF2B5EF4-FFF2-40B4-BE49-F238E27FC236}">
                <a16:creationId xmlns:a16="http://schemas.microsoft.com/office/drawing/2014/main" id="{7852801B-8EA0-43CE-932C-FD4EA4DADC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 dirty="0"/>
              <a:t>The Hedging Problem</a:t>
            </a:r>
          </a:p>
        </p:txBody>
      </p:sp>
      <p:sp>
        <p:nvSpPr>
          <p:cNvPr id="8194" name="Text Placeholder 1">
            <a:extLst>
              <a:ext uri="{FF2B5EF4-FFF2-40B4-BE49-F238E27FC236}">
                <a16:creationId xmlns:a16="http://schemas.microsoft.com/office/drawing/2014/main" id="{8A51D50F-7A2D-470F-9D23-0F5B8FD18D5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altLang="en-US" sz="2471" dirty="0"/>
              <a:t>A sell side trader has just gone short a portfolio of option contracts on an underlying (</a:t>
            </a:r>
            <a:r>
              <a:rPr lang="en-US" altLang="en-US" sz="2471" dirty="0" err="1"/>
              <a:t>e.g</a:t>
            </a:r>
            <a:r>
              <a:rPr lang="en-US" altLang="en-US" sz="2471" dirty="0"/>
              <a:t> short a call option on a stock with strike 50. Stock is at $50).</a:t>
            </a:r>
          </a:p>
          <a:p>
            <a:r>
              <a:rPr lang="en-US" altLang="en-US" sz="2471" dirty="0"/>
              <a:t>He wishes to hedge this portfolio.</a:t>
            </a:r>
          </a:p>
          <a:p>
            <a:r>
              <a:rPr lang="en-US" altLang="en-US" sz="2471" dirty="0"/>
              <a:t>A dynamic delta hedge is available through the Black Scholes recipe:</a:t>
            </a:r>
          </a:p>
          <a:p>
            <a:pPr lvl="1"/>
            <a:r>
              <a:rPr lang="en-US" altLang="en-US" sz="2118" dirty="0"/>
              <a:t>At any point in time maintain a long position of delta units of the underlying.</a:t>
            </a:r>
          </a:p>
          <a:p>
            <a:pPr lvl="1"/>
            <a:r>
              <a:rPr lang="en-US" altLang="en-US" sz="2118" dirty="0"/>
              <a:t>Keep doing this until expiration.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>
            <a:extLst>
              <a:ext uri="{FF2B5EF4-FFF2-40B4-BE49-F238E27FC236}">
                <a16:creationId xmlns:a16="http://schemas.microsoft.com/office/drawing/2014/main" id="{B8A1F908-A662-4A87-B014-5744AB6982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Done</a:t>
            </a:r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C65CB-B1AB-4F40-8F9F-2678009D0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5061" lvl="1">
              <a:buFont typeface="Arial" charset="0"/>
              <a:buChar char="•"/>
              <a:defRPr/>
            </a:pPr>
            <a:r>
              <a:rPr lang="en-US" sz="2471" dirty="0">
                <a:latin typeface="Arial" charset="0"/>
                <a:cs typeface="Arial" charset="0"/>
              </a:rPr>
              <a:t>Final Loss:</a:t>
            </a:r>
          </a:p>
          <a:p>
            <a:pPr marL="504292" lvl="2">
              <a:buNone/>
              <a:defRPr/>
            </a:pPr>
            <a:r>
              <a:rPr lang="en-US" sz="3177" dirty="0">
                <a:latin typeface="Arial" charset="0"/>
                <a:cs typeface="Arial" charset="0"/>
              </a:rPr>
              <a:t>= </a:t>
            </a:r>
            <a:r>
              <a:rPr lang="en-US" sz="3530" dirty="0">
                <a:latin typeface="Arial" charset="0"/>
                <a:cs typeface="Arial" charset="0"/>
              </a:rPr>
              <a:t>(1/2) </a:t>
            </a:r>
            <a:r>
              <a:rPr lang="el-GR" sz="3530" dirty="0">
                <a:latin typeface="Arial" charset="0"/>
                <a:cs typeface="Arial" charset="0"/>
              </a:rPr>
              <a:t>Σ</a:t>
            </a:r>
            <a:r>
              <a:rPr lang="en-US" sz="3530" baseline="-25000" dirty="0">
                <a:latin typeface="Arial" charset="0"/>
                <a:cs typeface="Arial" charset="0"/>
              </a:rPr>
              <a:t>t</a:t>
            </a:r>
            <a:r>
              <a:rPr lang="en-US" sz="3530" dirty="0">
                <a:latin typeface="Arial" charset="0"/>
                <a:cs typeface="Arial" charset="0"/>
              </a:rPr>
              <a:t> </a:t>
            </a:r>
            <a:r>
              <a:rPr lang="el-GR" sz="3530" dirty="0">
                <a:latin typeface="Arial" charset="0"/>
                <a:cs typeface="Arial" charset="0"/>
              </a:rPr>
              <a:t>γ</a:t>
            </a:r>
            <a:r>
              <a:rPr lang="en-US" sz="3530" baseline="-25000" dirty="0">
                <a:latin typeface="Arial" charset="0"/>
                <a:cs typeface="Arial" charset="0"/>
              </a:rPr>
              <a:t>t</a:t>
            </a:r>
            <a:r>
              <a:rPr lang="en-US" sz="3530" dirty="0">
                <a:latin typeface="Arial" charset="0"/>
                <a:cs typeface="Arial" charset="0"/>
              </a:rPr>
              <a:t>(r </a:t>
            </a:r>
            <a:r>
              <a:rPr lang="en-US" sz="3530" baseline="-25000" dirty="0">
                <a:latin typeface="Arial" charset="0"/>
                <a:cs typeface="Arial" charset="0"/>
              </a:rPr>
              <a:t>t</a:t>
            </a:r>
            <a:r>
              <a:rPr lang="en-US" sz="3530" baseline="30000" dirty="0">
                <a:latin typeface="Arial" charset="0"/>
                <a:cs typeface="Arial" charset="0"/>
              </a:rPr>
              <a:t>2</a:t>
            </a:r>
            <a:r>
              <a:rPr lang="en-US" sz="3530" dirty="0">
                <a:latin typeface="Arial" charset="0"/>
                <a:cs typeface="Arial" charset="0"/>
              </a:rPr>
              <a:t> - </a:t>
            </a:r>
            <a:r>
              <a:rPr lang="el-GR" sz="3530" dirty="0">
                <a:latin typeface="Arial" charset="0"/>
                <a:cs typeface="Arial" charset="0"/>
              </a:rPr>
              <a:t>σ</a:t>
            </a:r>
            <a:r>
              <a:rPr lang="en-US" sz="3530" baseline="30000" dirty="0">
                <a:latin typeface="Arial" charset="0"/>
                <a:cs typeface="Arial" charset="0"/>
              </a:rPr>
              <a:t>2</a:t>
            </a:r>
            <a:r>
              <a:rPr lang="en-US" sz="3530" dirty="0">
                <a:latin typeface="Arial" charset="0"/>
                <a:cs typeface="Arial" charset="0"/>
              </a:rPr>
              <a:t>. Δt)</a:t>
            </a:r>
          </a:p>
          <a:p>
            <a:pPr marL="504292" lvl="2">
              <a:buNone/>
              <a:defRPr/>
            </a:pPr>
            <a:endParaRPr lang="en-US" sz="3530" dirty="0">
              <a:latin typeface="Arial" charset="0"/>
              <a:cs typeface="Arial" charset="0"/>
            </a:endParaRPr>
          </a:p>
          <a:p>
            <a:pPr marL="105060" lvl="1">
              <a:defRPr/>
            </a:pPr>
            <a:r>
              <a:rPr lang="en-US" sz="3000" dirty="0">
                <a:latin typeface="Arial" charset="0"/>
                <a:cs typeface="Arial" charset="0"/>
              </a:rPr>
              <a:t> If the dollar gamma can be constant, we need a instrument paying</a:t>
            </a:r>
          </a:p>
          <a:p>
            <a:pPr marL="504292" lvl="2">
              <a:buNone/>
              <a:defRPr/>
            </a:pPr>
            <a:r>
              <a:rPr lang="en-US" sz="2824" dirty="0">
                <a:latin typeface="Arial" charset="0"/>
                <a:cs typeface="Arial" charset="0"/>
              </a:rPr>
              <a:t>(1/n) </a:t>
            </a:r>
            <a:r>
              <a:rPr lang="el-GR" sz="2824" dirty="0">
                <a:latin typeface="Arial" charset="0"/>
                <a:cs typeface="Arial" charset="0"/>
              </a:rPr>
              <a:t>Σ</a:t>
            </a:r>
            <a:r>
              <a:rPr lang="en-US" sz="2824" baseline="-25000" dirty="0">
                <a:latin typeface="Arial" charset="0"/>
                <a:cs typeface="Arial" charset="0"/>
              </a:rPr>
              <a:t>t</a:t>
            </a:r>
            <a:r>
              <a:rPr lang="en-US" sz="2824" dirty="0">
                <a:latin typeface="Arial" charset="0"/>
                <a:cs typeface="Arial" charset="0"/>
              </a:rPr>
              <a:t> (r </a:t>
            </a:r>
            <a:r>
              <a:rPr lang="en-US" sz="2824" baseline="-25000" dirty="0">
                <a:latin typeface="Arial" charset="0"/>
                <a:cs typeface="Arial" charset="0"/>
              </a:rPr>
              <a:t>t</a:t>
            </a:r>
            <a:r>
              <a:rPr lang="en-US" sz="2824" baseline="30000" dirty="0">
                <a:latin typeface="Arial" charset="0"/>
                <a:cs typeface="Arial" charset="0"/>
              </a:rPr>
              <a:t>2</a:t>
            </a:r>
            <a:r>
              <a:rPr lang="en-US" sz="2824" dirty="0">
                <a:latin typeface="Arial" charset="0"/>
                <a:cs typeface="Arial" charset="0"/>
              </a:rPr>
              <a:t> - </a:t>
            </a:r>
            <a:r>
              <a:rPr lang="el-GR" sz="2824" dirty="0">
                <a:latin typeface="Arial" charset="0"/>
                <a:cs typeface="Arial" charset="0"/>
              </a:rPr>
              <a:t>σ</a:t>
            </a:r>
            <a:r>
              <a:rPr lang="en-US" sz="2824" baseline="30000" dirty="0">
                <a:latin typeface="Arial" charset="0"/>
                <a:cs typeface="Arial" charset="0"/>
              </a:rPr>
              <a:t>2</a:t>
            </a:r>
            <a:r>
              <a:rPr lang="en-US" sz="2824" dirty="0">
                <a:latin typeface="Arial" charset="0"/>
                <a:cs typeface="Arial" charset="0"/>
              </a:rPr>
              <a:t>) 		(using Δt = (1/n)).</a:t>
            </a:r>
          </a:p>
          <a:p>
            <a:pPr marL="504292" lvl="2">
              <a:buNone/>
              <a:defRPr/>
            </a:pPr>
            <a:r>
              <a:rPr lang="en-US" sz="2824" dirty="0" err="1">
                <a:latin typeface="Arial" charset="0"/>
                <a:cs typeface="Arial" charset="0"/>
              </a:rPr>
              <a:t>i.e</a:t>
            </a:r>
            <a:r>
              <a:rPr lang="en-US" sz="2824" dirty="0">
                <a:latin typeface="Arial" charset="0"/>
                <a:cs typeface="Arial" charset="0"/>
              </a:rPr>
              <a:t> paying (realized variance – implied variance)??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2FC7924-D4FC-4A62-B89F-8ACE300D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67E1957-2ABA-4134-B433-2BD3CD14185E}" type="slidenum">
              <a:rPr lang="en-US" altLang="en-US" sz="1059"/>
              <a:pPr eaLnBrk="1" hangingPunct="1"/>
              <a:t>20</a:t>
            </a:fld>
            <a:endParaRPr lang="en-US" altLang="en-US" sz="1059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06355B46-B221-4987-AEE2-1E3F64D4D30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Dollar Gamma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3C8183-4CAA-4F7F-A296-196CAC80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FF4C6F92-6CFD-4CEC-BC3F-C6E90726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4CDBE0-BACC-49F0-A847-61DDA9000BC4}" type="slidenum">
              <a:rPr lang="en-US" altLang="en-US" sz="1059"/>
              <a:pPr eaLnBrk="1" hangingPunct="1"/>
              <a:t>21</a:t>
            </a:fld>
            <a:endParaRPr lang="en-US" altLang="en-US" sz="1059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9F8ACF-C247-4D97-B6B1-7031872B07D3}"/>
              </a:ext>
            </a:extLst>
          </p:cNvPr>
          <p:cNvGraphicFramePr/>
          <p:nvPr/>
        </p:nvGraphicFramePr>
        <p:xfrm>
          <a:off x="2102505" y="1546412"/>
          <a:ext cx="7758672" cy="4370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2">
            <a:extLst>
              <a:ext uri="{FF2B5EF4-FFF2-40B4-BE49-F238E27FC236}">
                <a16:creationId xmlns:a16="http://schemas.microsoft.com/office/drawing/2014/main" id="{04902EA5-D910-4F2C-BAF4-23AE6C7C584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Portfolio with Constant Dollar Gamma</a:t>
            </a:r>
            <a:endParaRPr lang="en-US" altLang="en-US" sz="2118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059F20-6FF6-412F-8667-97305C8E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66A8CD3-34AF-4E84-ACF0-0ACA464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BB19DB-CF49-4437-8D23-79FF39B420E9}" type="slidenum">
              <a:rPr lang="en-US" altLang="en-US" sz="1059"/>
              <a:pPr eaLnBrk="1" hangingPunct="1"/>
              <a:t>22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721629-5CBA-46D4-8274-2412A9B8E4AC}"/>
              </a:ext>
            </a:extLst>
          </p:cNvPr>
          <p:cNvGraphicFramePr/>
          <p:nvPr/>
        </p:nvGraphicFramePr>
        <p:xfrm>
          <a:off x="4179794" y="1882588"/>
          <a:ext cx="3697941" cy="235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845" name="TextBox 5">
            <a:extLst>
              <a:ext uri="{FF2B5EF4-FFF2-40B4-BE49-F238E27FC236}">
                <a16:creationId xmlns:a16="http://schemas.microsoft.com/office/drawing/2014/main" id="{8B818F4F-AE63-4DBF-B49C-A3ABBB127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412" y="4353485"/>
            <a:ext cx="152157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At the Money</a:t>
            </a:r>
          </a:p>
        </p:txBody>
      </p:sp>
      <p:sp>
        <p:nvSpPr>
          <p:cNvPr id="35846" name="TextBox 6">
            <a:extLst>
              <a:ext uri="{FF2B5EF4-FFF2-40B4-BE49-F238E27FC236}">
                <a16:creationId xmlns:a16="http://schemas.microsoft.com/office/drawing/2014/main" id="{BBEBBC70-169A-40E7-8E5B-D3FF0A3B7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765" y="3160059"/>
            <a:ext cx="638316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Puts</a:t>
            </a:r>
          </a:p>
        </p:txBody>
      </p:sp>
      <p:sp>
        <p:nvSpPr>
          <p:cNvPr id="35847" name="TextBox 7">
            <a:extLst>
              <a:ext uri="{FF2B5EF4-FFF2-40B4-BE49-F238E27FC236}">
                <a16:creationId xmlns:a16="http://schemas.microsoft.com/office/drawing/2014/main" id="{420E78D6-AE46-4665-9470-54CDCB86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3" y="4235823"/>
            <a:ext cx="688009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Calls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>
            <a:extLst>
              <a:ext uri="{FF2B5EF4-FFF2-40B4-BE49-F238E27FC236}">
                <a16:creationId xmlns:a16="http://schemas.microsoft.com/office/drawing/2014/main" id="{6CB61D35-41CE-49A5-8140-3F041BE50D1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Static Hedge (Carr, Dupire, Madan, Lee)</a:t>
            </a:r>
          </a:p>
        </p:txBody>
      </p:sp>
      <p:sp>
        <p:nvSpPr>
          <p:cNvPr id="36866" name="Text Placeholder 1">
            <a:extLst>
              <a:ext uri="{FF2B5EF4-FFF2-40B4-BE49-F238E27FC236}">
                <a16:creationId xmlns:a16="http://schemas.microsoft.com/office/drawing/2014/main" id="{E1EBABFE-F1E1-4F5C-87E4-9478729B229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A variance swap is a static replication of a portfolio of (2/nK</a:t>
            </a:r>
            <a:r>
              <a:rPr lang="en-US" altLang="en-US" sz="2824" baseline="30000"/>
              <a:t>2</a:t>
            </a:r>
            <a:r>
              <a:rPr lang="en-US" altLang="en-US" sz="2824"/>
              <a:t>)dK Puts with strikes K below F</a:t>
            </a:r>
            <a:r>
              <a:rPr lang="en-US" altLang="en-US" sz="2824" baseline="-25000"/>
              <a:t>0</a:t>
            </a:r>
            <a:r>
              <a:rPr lang="en-US" altLang="en-US" sz="2824"/>
              <a:t> and (2/nK</a:t>
            </a:r>
            <a:r>
              <a:rPr lang="en-US" altLang="en-US" sz="2824" baseline="30000"/>
              <a:t>2</a:t>
            </a:r>
            <a:r>
              <a:rPr lang="en-US" altLang="en-US" sz="2824"/>
              <a:t>)dK Calls with all strikes above F</a:t>
            </a:r>
            <a:r>
              <a:rPr lang="en-US" altLang="en-US" sz="2824" baseline="-25000"/>
              <a:t>0</a:t>
            </a:r>
            <a:r>
              <a:rPr lang="en-US" altLang="en-US" sz="2824"/>
              <a:t>, plus a futures roll</a:t>
            </a:r>
          </a:p>
          <a:p>
            <a:endParaRPr lang="en-US" altLang="en-US" sz="2824"/>
          </a:p>
          <a:p>
            <a:r>
              <a:rPr lang="en-US" altLang="en-US" sz="2824" b="1"/>
              <a:t>The replication is static and model independent</a:t>
            </a:r>
            <a:endParaRPr lang="en-US" altLang="en-US" sz="2118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D249ED7-AFD2-4288-BB21-C4FF7BD8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261F1A-742D-4212-98F3-2ECB4E001844}" type="slidenum">
              <a:rPr lang="en-US" altLang="en-US" sz="1059"/>
              <a:pPr eaLnBrk="1" hangingPunct="1"/>
              <a:t>23</a:t>
            </a:fld>
            <a:endParaRPr lang="en-US" altLang="en-US" sz="1059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2">
            <a:extLst>
              <a:ext uri="{FF2B5EF4-FFF2-40B4-BE49-F238E27FC236}">
                <a16:creationId xmlns:a16="http://schemas.microsoft.com/office/drawing/2014/main" id="{FB0E2728-C5C6-47F5-8678-F8C5477EA7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Asymmetric Portfolio of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FF565-EC61-4615-AE92-6390306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11050CDC-FAC3-4AAA-8E09-E833BE9F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034822-9202-43B0-B074-63EEBE0D950E}" type="slidenum">
              <a:rPr lang="en-US" altLang="en-US" sz="1059"/>
              <a:pPr eaLnBrk="1" hangingPunct="1"/>
              <a:t>24</a:t>
            </a:fld>
            <a:endParaRPr lang="en-US" altLang="en-US" sz="1059"/>
          </a:p>
        </p:txBody>
      </p:sp>
      <p:sp>
        <p:nvSpPr>
          <p:cNvPr id="37892" name="TextBox 4">
            <a:extLst>
              <a:ext uri="{FF2B5EF4-FFF2-40B4-BE49-F238E27FC236}">
                <a16:creationId xmlns:a16="http://schemas.microsoft.com/office/drawing/2014/main" id="{A92DB77A-18E0-40AA-A953-39590A565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294" y="3277721"/>
            <a:ext cx="1150508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Var Swap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86EEF2-11E1-4E29-9EB8-E7DEBA2FD59E}"/>
              </a:ext>
            </a:extLst>
          </p:cNvPr>
          <p:cNvGraphicFramePr/>
          <p:nvPr/>
        </p:nvGraphicFramePr>
        <p:xfrm>
          <a:off x="6028765" y="2101050"/>
          <a:ext cx="3697941" cy="235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7AA19D15-38DA-426E-A9E9-45F45BA4AAD3}"/>
              </a:ext>
            </a:extLst>
          </p:cNvPr>
          <p:cNvSpPr/>
          <p:nvPr/>
        </p:nvSpPr>
        <p:spPr>
          <a:xfrm>
            <a:off x="4029916" y="3277720"/>
            <a:ext cx="1072963" cy="42722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37895" name="TextBox 7">
            <a:extLst>
              <a:ext uri="{FF2B5EF4-FFF2-40B4-BE49-F238E27FC236}">
                <a16:creationId xmlns:a16="http://schemas.microsoft.com/office/drawing/2014/main" id="{3A6ADA2C-76BE-43B2-8EC8-6F2F19B8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916" y="2865904"/>
            <a:ext cx="1483098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Static Hedge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F0BD10-37C3-4CF9-B206-733AF49F182C}"/>
              </a:ext>
            </a:extLst>
          </p:cNvPr>
          <p:cNvCxnSpPr/>
          <p:nvPr/>
        </p:nvCxnSpPr>
        <p:spPr>
          <a:xfrm rot="5400000">
            <a:off x="7474324" y="4336677"/>
            <a:ext cx="874059" cy="2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897" name="TextBox 10">
            <a:extLst>
              <a:ext uri="{FF2B5EF4-FFF2-40B4-BE49-F238E27FC236}">
                <a16:creationId xmlns:a16="http://schemas.microsoft.com/office/drawing/2014/main" id="{DD550887-8AE7-4BEA-BD82-20463D230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4633" y="3901048"/>
            <a:ext cx="688009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Calls</a:t>
            </a:r>
          </a:p>
        </p:txBody>
      </p:sp>
      <p:sp>
        <p:nvSpPr>
          <p:cNvPr id="37898" name="TextBox 12">
            <a:extLst>
              <a:ext uri="{FF2B5EF4-FFF2-40B4-BE49-F238E27FC236}">
                <a16:creationId xmlns:a16="http://schemas.microsoft.com/office/drawing/2014/main" id="{CC657D36-3843-4140-AF06-15E1C2D35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353" y="3351960"/>
            <a:ext cx="638316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Puts</a:t>
            </a:r>
          </a:p>
        </p:txBody>
      </p:sp>
      <p:sp>
        <p:nvSpPr>
          <p:cNvPr id="37899" name="TextBox 13">
            <a:extLst>
              <a:ext uri="{FF2B5EF4-FFF2-40B4-BE49-F238E27FC236}">
                <a16:creationId xmlns:a16="http://schemas.microsoft.com/office/drawing/2014/main" id="{297B7108-408C-404F-919F-4B935FA59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761" y="4775107"/>
            <a:ext cx="152157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At the money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A733-BF19-4B3C-939C-1C7F07A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A16C-D57D-4F2B-849E-2CC2AC547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03E59F39-6653-4EB8-9976-22C72417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C2B007-FEEA-4090-9C03-7E90014158FE}" type="slidenum">
              <a:rPr lang="en-US" altLang="en-US" sz="1059"/>
              <a:pPr eaLnBrk="1" hangingPunct="1"/>
              <a:t>25</a:t>
            </a:fld>
            <a:endParaRPr lang="en-US" altLang="en-US" sz="1059"/>
          </a:p>
        </p:txBody>
      </p:sp>
      <p:sp>
        <p:nvSpPr>
          <p:cNvPr id="38915" name="TextBox 4">
            <a:extLst>
              <a:ext uri="{FF2B5EF4-FFF2-40B4-BE49-F238E27FC236}">
                <a16:creationId xmlns:a16="http://schemas.microsoft.com/office/drawing/2014/main" id="{317333CF-2FB7-41CD-8B3C-97C7C91DC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2" y="2633383"/>
            <a:ext cx="7936788" cy="52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24" b="1" i="1"/>
              <a:t>What about a more normal looking portfolio?</a:t>
            </a:r>
            <a:endParaRPr lang="en-US" altLang="en-US" sz="1765" b="1"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>
            <a:extLst>
              <a:ext uri="{FF2B5EF4-FFF2-40B4-BE49-F238E27FC236}">
                <a16:creationId xmlns:a16="http://schemas.microsoft.com/office/drawing/2014/main" id="{2265EF06-F4F7-4B33-BF96-4B745F3A2B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Corridor Variance Swaps (1995 CBOE)</a:t>
            </a:r>
          </a:p>
        </p:txBody>
      </p:sp>
      <p:sp>
        <p:nvSpPr>
          <p:cNvPr id="39938" name="Text Placeholder 1">
            <a:extLst>
              <a:ext uri="{FF2B5EF4-FFF2-40B4-BE49-F238E27FC236}">
                <a16:creationId xmlns:a16="http://schemas.microsoft.com/office/drawing/2014/main" id="{E75F7772-D134-4D91-A25D-137727F3E7B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The buyer of a variance swap with term n receives realized variance over the n days</a:t>
            </a:r>
            <a:r>
              <a:rPr lang="en-US" altLang="en-US" sz="2471" baseline="30000"/>
              <a:t> </a:t>
            </a:r>
            <a:r>
              <a:rPr lang="en-US" altLang="en-US" sz="2471"/>
              <a:t>and needs to pay a fixed sum (1/n)V at expiration only if the underlying lies in a “corridor” (A,B).</a:t>
            </a:r>
          </a:p>
          <a:p>
            <a:r>
              <a:rPr lang="en-US" altLang="en-US" sz="2471"/>
              <a:t>The payoff at expiration is thus</a:t>
            </a:r>
          </a:p>
          <a:p>
            <a:pPr lvl="1">
              <a:buFont typeface="Arial" pitchFamily="34" charset="0"/>
              <a:buNone/>
            </a:pPr>
            <a:r>
              <a:rPr lang="en-US" altLang="en-US" sz="3177"/>
              <a:t>(1/n)</a:t>
            </a:r>
            <a:r>
              <a:rPr lang="el-GR" altLang="en-US" sz="4236"/>
              <a:t>Σ</a:t>
            </a:r>
            <a:r>
              <a:rPr lang="en-US" altLang="en-US" sz="4236" baseline="-25000"/>
              <a:t>t</a:t>
            </a:r>
            <a:r>
              <a:rPr lang="en-US" altLang="en-US" sz="4236"/>
              <a:t> </a:t>
            </a:r>
            <a:r>
              <a:rPr lang="en-US" altLang="en-US" sz="3177"/>
              <a:t>(r </a:t>
            </a:r>
            <a:r>
              <a:rPr lang="en-US" altLang="en-US" sz="3177" baseline="-25000"/>
              <a:t>t</a:t>
            </a:r>
            <a:r>
              <a:rPr lang="en-US" altLang="en-US" sz="3177" baseline="30000"/>
              <a:t>2</a:t>
            </a:r>
            <a:r>
              <a:rPr lang="en-US" altLang="en-US" sz="3177"/>
              <a:t> - V)1</a:t>
            </a:r>
            <a:r>
              <a:rPr lang="en-US" altLang="en-US" sz="3177" baseline="-25000"/>
              <a:t>S ε (A,B)</a:t>
            </a:r>
            <a:endParaRPr lang="en-US" altLang="en-US" sz="2824"/>
          </a:p>
          <a:p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53708E03-DE5B-4A07-A4EF-216F0854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D55502-5348-4649-9E41-5908B79BDE20}" type="slidenum">
              <a:rPr lang="en-US" altLang="en-US" sz="1059"/>
              <a:pPr eaLnBrk="1" hangingPunct="1"/>
              <a:t>26</a:t>
            </a:fld>
            <a:endParaRPr lang="en-US" altLang="en-US" sz="1059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2">
            <a:extLst>
              <a:ext uri="{FF2B5EF4-FFF2-40B4-BE49-F238E27FC236}">
                <a16:creationId xmlns:a16="http://schemas.microsoft.com/office/drawing/2014/main" id="{3DF30643-D89E-4FBD-B920-51C1E2BAE6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Variance Swaps and Corridors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39B951-4811-47B2-9BF6-3179E6901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7AB704A8-4E0C-4185-82CB-3D193CB5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3CA79C-2B68-46C8-8019-58D95473A65A}" type="slidenum">
              <a:rPr lang="en-US" altLang="en-US" sz="1059"/>
              <a:pPr eaLnBrk="1" hangingPunct="1"/>
              <a:t>27</a:t>
            </a:fld>
            <a:endParaRPr lang="en-US" altLang="en-US" sz="1059"/>
          </a:p>
        </p:txBody>
      </p:sp>
      <p:sp>
        <p:nvSpPr>
          <p:cNvPr id="40964" name="TextBox 4">
            <a:extLst>
              <a:ext uri="{FF2B5EF4-FFF2-40B4-BE49-F238E27FC236}">
                <a16:creationId xmlns:a16="http://schemas.microsoft.com/office/drawing/2014/main" id="{3F672DFE-CEA9-43D0-9370-257B682E7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765" y="3227295"/>
            <a:ext cx="1730345" cy="52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24"/>
              <a:t>Var Swap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E142800-FE90-447E-9B7F-AFCEE7682A3D}"/>
              </a:ext>
            </a:extLst>
          </p:cNvPr>
          <p:cNvGraphicFramePr/>
          <p:nvPr/>
        </p:nvGraphicFramePr>
        <p:xfrm>
          <a:off x="6096000" y="2494710"/>
          <a:ext cx="4034118" cy="242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966" name="TextBox 12">
            <a:extLst>
              <a:ext uri="{FF2B5EF4-FFF2-40B4-BE49-F238E27FC236}">
                <a16:creationId xmlns:a16="http://schemas.microsoft.com/office/drawing/2014/main" id="{3DEC7210-D1D5-47A5-9572-CCFE7BAD5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059" y="2958353"/>
            <a:ext cx="819431" cy="11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59"/>
              <a:t>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61E67-B588-4AF4-9FAE-0A8200821C55}"/>
              </a:ext>
            </a:extLst>
          </p:cNvPr>
          <p:cNvCxnSpPr/>
          <p:nvPr/>
        </p:nvCxnSpPr>
        <p:spPr>
          <a:xfrm rot="5400000">
            <a:off x="7944972" y="4874560"/>
            <a:ext cx="739588" cy="2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68" name="TextBox 13">
            <a:extLst>
              <a:ext uri="{FF2B5EF4-FFF2-40B4-BE49-F238E27FC236}">
                <a16:creationId xmlns:a16="http://schemas.microsoft.com/office/drawing/2014/main" id="{FC3B4428-93CD-461D-AF40-15F42533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772" y="5245754"/>
            <a:ext cx="152157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At the money</a:t>
            </a:r>
          </a:p>
        </p:txBody>
      </p:sp>
      <p:sp>
        <p:nvSpPr>
          <p:cNvPr id="40969" name="TextBox 16">
            <a:extLst>
              <a:ext uri="{FF2B5EF4-FFF2-40B4-BE49-F238E27FC236}">
                <a16:creationId xmlns:a16="http://schemas.microsoft.com/office/drawing/2014/main" id="{4A8246CD-430B-4A54-9A22-EFF2C961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357" y="4891368"/>
            <a:ext cx="1003801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S prices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EE767-0548-4334-B128-C88BE0F2E190}"/>
              </a:ext>
            </a:extLst>
          </p:cNvPr>
          <p:cNvCxnSpPr/>
          <p:nvPr/>
        </p:nvCxnSpPr>
        <p:spPr>
          <a:xfrm rot="5400000">
            <a:off x="6563845" y="4710673"/>
            <a:ext cx="409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2826FF-ECEC-4414-9601-E429DD716824}"/>
              </a:ext>
            </a:extLst>
          </p:cNvPr>
          <p:cNvCxnSpPr/>
          <p:nvPr/>
        </p:nvCxnSpPr>
        <p:spPr>
          <a:xfrm rot="5400000">
            <a:off x="6967257" y="4710673"/>
            <a:ext cx="409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72" name="TextBox 20">
            <a:extLst>
              <a:ext uri="{FF2B5EF4-FFF2-40B4-BE49-F238E27FC236}">
                <a16:creationId xmlns:a16="http://schemas.microsoft.com/office/drawing/2014/main" id="{FD7BB5EC-7D3F-45DB-B2D5-4BFB372AC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647" y="4915181"/>
            <a:ext cx="335348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</a:t>
            </a:r>
          </a:p>
        </p:txBody>
      </p:sp>
      <p:sp>
        <p:nvSpPr>
          <p:cNvPr id="40973" name="TextBox 22">
            <a:extLst>
              <a:ext uri="{FF2B5EF4-FFF2-40B4-BE49-F238E27FC236}">
                <a16:creationId xmlns:a16="http://schemas.microsoft.com/office/drawing/2014/main" id="{782480E1-4EC2-4C5D-A70D-6B7F8BAEB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4883" y="4915181"/>
            <a:ext cx="335348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53A62-7AB6-42AD-9353-BB3E42AF925C}"/>
              </a:ext>
            </a:extLst>
          </p:cNvPr>
          <p:cNvCxnSpPr/>
          <p:nvPr/>
        </p:nvCxnSpPr>
        <p:spPr>
          <a:xfrm rot="5400000">
            <a:off x="7362265" y="4710673"/>
            <a:ext cx="409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75" name="TextBox 22">
            <a:extLst>
              <a:ext uri="{FF2B5EF4-FFF2-40B4-BE49-F238E27FC236}">
                <a16:creationId xmlns:a16="http://schemas.microsoft.com/office/drawing/2014/main" id="{722649C0-47BD-4A3F-BBC3-C7726D014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489" y="4915181"/>
            <a:ext cx="348172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>
            <a:extLst>
              <a:ext uri="{FF2B5EF4-FFF2-40B4-BE49-F238E27FC236}">
                <a16:creationId xmlns:a16="http://schemas.microsoft.com/office/drawing/2014/main" id="{0B780EED-8164-4164-9CC8-96DEBF3E190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Asymmetric Portfolio of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55B5BE-AC4B-4D4A-ACAB-D51D0720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5EBDF8C3-37EA-4323-970B-2224887D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42330E2-400D-4751-A6B8-501954576146}" type="slidenum">
              <a:rPr lang="en-US" altLang="en-US" sz="1059"/>
              <a:pPr eaLnBrk="1" hangingPunct="1"/>
              <a:t>28</a:t>
            </a:fld>
            <a:endParaRPr lang="en-US" altLang="en-US" sz="1059"/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2DCE625-6FA5-4250-A4CB-2D3103B9AEA0}"/>
              </a:ext>
            </a:extLst>
          </p:cNvPr>
          <p:cNvSpPr/>
          <p:nvPr/>
        </p:nvSpPr>
        <p:spPr>
          <a:xfrm>
            <a:off x="5157508" y="3277720"/>
            <a:ext cx="1072963" cy="42722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41989" name="TextBox 7">
            <a:extLst>
              <a:ext uri="{FF2B5EF4-FFF2-40B4-BE49-F238E27FC236}">
                <a16:creationId xmlns:a16="http://schemas.microsoft.com/office/drawing/2014/main" id="{0A11B603-5A31-49DF-9A67-62AB78A0B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600" y="2689412"/>
            <a:ext cx="1353256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88"/>
              <a:t>Static Hedge</a:t>
            </a:r>
            <a:endParaRPr lang="en-US" altLang="en-US" sz="1765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B592B5-86E4-445C-ADA0-BA2C1F913E0F}"/>
              </a:ext>
            </a:extLst>
          </p:cNvPr>
          <p:cNvCxnSpPr/>
          <p:nvPr/>
        </p:nvCxnSpPr>
        <p:spPr>
          <a:xfrm rot="5400000">
            <a:off x="7474324" y="4336677"/>
            <a:ext cx="874059" cy="2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991" name="TextBox 10">
            <a:extLst>
              <a:ext uri="{FF2B5EF4-FFF2-40B4-BE49-F238E27FC236}">
                <a16:creationId xmlns:a16="http://schemas.microsoft.com/office/drawing/2014/main" id="{DFDA5719-B366-409A-A50D-8A3E42103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4633" y="3901048"/>
            <a:ext cx="688009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Calls</a:t>
            </a:r>
          </a:p>
        </p:txBody>
      </p:sp>
      <p:sp>
        <p:nvSpPr>
          <p:cNvPr id="41992" name="TextBox 12">
            <a:extLst>
              <a:ext uri="{FF2B5EF4-FFF2-40B4-BE49-F238E27FC236}">
                <a16:creationId xmlns:a16="http://schemas.microsoft.com/office/drawing/2014/main" id="{6AF7FA0F-E6F6-4032-9ABD-1D3B29977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353" y="3351960"/>
            <a:ext cx="638316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Puts</a:t>
            </a:r>
          </a:p>
        </p:txBody>
      </p:sp>
      <p:sp>
        <p:nvSpPr>
          <p:cNvPr id="41993" name="TextBox 13">
            <a:extLst>
              <a:ext uri="{FF2B5EF4-FFF2-40B4-BE49-F238E27FC236}">
                <a16:creationId xmlns:a16="http://schemas.microsoft.com/office/drawing/2014/main" id="{7A1EC7C7-3B2D-43B2-9970-E7531AED4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761" y="4775107"/>
            <a:ext cx="152157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At the money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CB7CF03-D9BB-4DAD-9AB6-2E623F1A8A2E}"/>
              </a:ext>
            </a:extLst>
          </p:cNvPr>
          <p:cNvGraphicFramePr/>
          <p:nvPr/>
        </p:nvGraphicFramePr>
        <p:xfrm>
          <a:off x="6230471" y="2101050"/>
          <a:ext cx="3496235" cy="235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9BF1055-EF7B-4719-9FBB-7B18E36F4213}"/>
              </a:ext>
            </a:extLst>
          </p:cNvPr>
          <p:cNvGraphicFramePr/>
          <p:nvPr/>
        </p:nvGraphicFramePr>
        <p:xfrm>
          <a:off x="1860177" y="2141725"/>
          <a:ext cx="3091422" cy="242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>
            <a:extLst>
              <a:ext uri="{FF2B5EF4-FFF2-40B4-BE49-F238E27FC236}">
                <a16:creationId xmlns:a16="http://schemas.microsoft.com/office/drawing/2014/main" id="{A03C3B33-6A5D-4BAF-8092-0D1823736E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Portfolio of at-the-money options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9BA16D-B823-4F3C-A1ED-2F7DB93C0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5A28B6F4-29F0-4EC1-A3BF-5763C16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B7D9E2-2F51-4098-8982-FF66EA114128}" type="slidenum">
              <a:rPr lang="en-US" altLang="en-US" sz="1059"/>
              <a:pPr eaLnBrk="1" hangingPunct="1"/>
              <a:t>29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1C61D40-7C30-4B0E-B74D-299C92A0D532}"/>
              </a:ext>
            </a:extLst>
          </p:cNvPr>
          <p:cNvGraphicFramePr/>
          <p:nvPr/>
        </p:nvGraphicFramePr>
        <p:xfrm>
          <a:off x="7239000" y="2647363"/>
          <a:ext cx="3092824" cy="242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013" name="TextBox 5">
            <a:extLst>
              <a:ext uri="{FF2B5EF4-FFF2-40B4-BE49-F238E27FC236}">
                <a16:creationId xmlns:a16="http://schemas.microsoft.com/office/drawing/2014/main" id="{E804D303-37C9-47EF-A0DA-F741E5C8B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823" y="5067860"/>
            <a:ext cx="152157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At the Money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38714BB2-95F7-44E3-8BE4-5AAB0EA304AD}"/>
              </a:ext>
            </a:extLst>
          </p:cNvPr>
          <p:cNvSpPr/>
          <p:nvPr/>
        </p:nvSpPr>
        <p:spPr>
          <a:xfrm>
            <a:off x="6166037" y="3704946"/>
            <a:ext cx="1072963" cy="42722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3EFABC5-E7FC-4E38-BB82-4BCB6FAB83B0}"/>
              </a:ext>
            </a:extLst>
          </p:cNvPr>
          <p:cNvGraphicFramePr/>
          <p:nvPr/>
        </p:nvGraphicFramePr>
        <p:xfrm>
          <a:off x="1860176" y="2647363"/>
          <a:ext cx="4034118" cy="242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016" name="TextBox 11">
            <a:extLst>
              <a:ext uri="{FF2B5EF4-FFF2-40B4-BE49-F238E27FC236}">
                <a16:creationId xmlns:a16="http://schemas.microsoft.com/office/drawing/2014/main" id="{DBA62196-71A6-4E62-AE84-92FC28FE8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824" y="5067860"/>
            <a:ext cx="1027845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S Prices</a:t>
            </a:r>
          </a:p>
        </p:txBody>
      </p:sp>
      <p:sp>
        <p:nvSpPr>
          <p:cNvPr id="43017" name="TextBox 12">
            <a:extLst>
              <a:ext uri="{FF2B5EF4-FFF2-40B4-BE49-F238E27FC236}">
                <a16:creationId xmlns:a16="http://schemas.microsoft.com/office/drawing/2014/main" id="{812671FF-CE2B-452F-BD0D-ACD92ED9B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691" y="3160059"/>
            <a:ext cx="750526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Static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>
            <a:extLst>
              <a:ext uri="{FF2B5EF4-FFF2-40B4-BE49-F238E27FC236}">
                <a16:creationId xmlns:a16="http://schemas.microsoft.com/office/drawing/2014/main" id="{5F94DB25-DE33-4004-9CC7-8BEE9056D2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 dirty="0"/>
              <a:t>Problems with the delta hedge</a:t>
            </a:r>
          </a:p>
        </p:txBody>
      </p:sp>
      <p:sp>
        <p:nvSpPr>
          <p:cNvPr id="13314" name="Text Placeholder 1">
            <a:extLst>
              <a:ext uri="{FF2B5EF4-FFF2-40B4-BE49-F238E27FC236}">
                <a16:creationId xmlns:a16="http://schemas.microsoft.com/office/drawing/2014/main" id="{3A12B0AD-C998-47C9-A6A5-33EF83CDEC4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sz="2824" dirty="0"/>
              <a:t> Hedge is dynamic (you are in reactive mode)</a:t>
            </a:r>
          </a:p>
          <a:p>
            <a:r>
              <a:rPr lang="en-US" altLang="en-US" sz="2824" dirty="0"/>
              <a:t> Errors through discrete hedging (continuous hedging is impossible in practice)</a:t>
            </a:r>
          </a:p>
          <a:p>
            <a:r>
              <a:rPr lang="en-US" altLang="en-US" sz="2824" dirty="0"/>
              <a:t> Errors through price jumps.</a:t>
            </a:r>
          </a:p>
          <a:p>
            <a:r>
              <a:rPr lang="en-US" altLang="en-US" sz="2824" dirty="0"/>
              <a:t> Model dependent (computing delta requires a model)</a:t>
            </a:r>
          </a:p>
          <a:p>
            <a:r>
              <a:rPr lang="en-US" altLang="en-US" sz="2824" dirty="0"/>
              <a:t> Leaves exposure to volatility.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>
            <a:extLst>
              <a:ext uri="{FF2B5EF4-FFF2-40B4-BE49-F238E27FC236}">
                <a16:creationId xmlns:a16="http://schemas.microsoft.com/office/drawing/2014/main" id="{AF00DC18-34D8-49A8-8B29-A8609A35B7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 Static Hedger</a:t>
            </a:r>
          </a:p>
        </p:txBody>
      </p:sp>
      <p:sp>
        <p:nvSpPr>
          <p:cNvPr id="44034" name="Text Placeholder 1">
            <a:extLst>
              <a:ext uri="{FF2B5EF4-FFF2-40B4-BE49-F238E27FC236}">
                <a16:creationId xmlns:a16="http://schemas.microsoft.com/office/drawing/2014/main" id="{8B860460-5718-4DF5-91B7-4B3B65A6F12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177"/>
              <a:t>A portfolio of out-of-the money options of maturity T can be static hedged with a suitable portfolio corridor variance swaps plus a forward roll. </a:t>
            </a:r>
          </a:p>
          <a:p>
            <a:r>
              <a:rPr lang="en-US" altLang="en-US" sz="3177"/>
              <a:t>The portfolio of corridor swaps can be determined using put call symmetry equations (Carr, Lee).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9DC17C83-B436-4A75-A77E-4A76A8FD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B29988-18DD-4B5E-88D4-5CF7A56508DA}" type="slidenum">
              <a:rPr lang="en-US" altLang="en-US" sz="1059"/>
              <a:pPr eaLnBrk="1" hangingPunct="1"/>
              <a:t>30</a:t>
            </a:fld>
            <a:endParaRPr lang="en-US" altLang="en-US" sz="1059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itle 2">
            <a:extLst>
              <a:ext uri="{FF2B5EF4-FFF2-40B4-BE49-F238E27FC236}">
                <a16:creationId xmlns:a16="http://schemas.microsoft.com/office/drawing/2014/main" id="{66AC2A17-2560-448F-9F1D-2A0957AB48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118"/>
              <a:t>Random Stopping Time: Timer Options (Societe Generalle 1998)</a:t>
            </a:r>
          </a:p>
        </p:txBody>
      </p:sp>
      <p:sp>
        <p:nvSpPr>
          <p:cNvPr id="45058" name="Text Placeholder 1">
            <a:extLst>
              <a:ext uri="{FF2B5EF4-FFF2-40B4-BE49-F238E27FC236}">
                <a16:creationId xmlns:a16="http://schemas.microsoft.com/office/drawing/2014/main" id="{952B9EF9-F5D1-4A26-A928-3577FAA5643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en-US" altLang="en-US" sz="2824"/>
              <a:t> What if we have a short portfolio of out of the money options of different maturities?</a:t>
            </a:r>
          </a:p>
          <a:p>
            <a:pPr>
              <a:buFont typeface="Arial" pitchFamily="34" charset="0"/>
              <a:buNone/>
            </a:pPr>
            <a:endParaRPr lang="en-US" altLang="en-US" sz="2824"/>
          </a:p>
          <a:p>
            <a:r>
              <a:rPr lang="en-US" altLang="en-US" sz="2824"/>
              <a:t>Timer options have a payoff given by</a:t>
            </a:r>
          </a:p>
          <a:p>
            <a:pPr lvl="1"/>
            <a:r>
              <a:rPr lang="en-US" altLang="en-US" sz="2471"/>
              <a:t>(1/n)</a:t>
            </a:r>
            <a:r>
              <a:rPr lang="el-GR" altLang="en-US" sz="3530"/>
              <a:t>Σ</a:t>
            </a:r>
            <a:r>
              <a:rPr lang="en-US" altLang="en-US" sz="3530" baseline="-25000"/>
              <a:t>t</a:t>
            </a:r>
            <a:r>
              <a:rPr lang="en-US" altLang="en-US" sz="3530"/>
              <a:t> </a:t>
            </a:r>
            <a:r>
              <a:rPr lang="en-US" altLang="en-US" sz="2471"/>
              <a:t>(r </a:t>
            </a:r>
            <a:r>
              <a:rPr lang="en-US" altLang="en-US" sz="2471" baseline="-25000"/>
              <a:t>t</a:t>
            </a:r>
            <a:r>
              <a:rPr lang="en-US" altLang="en-US" sz="2471" baseline="30000"/>
              <a:t>2</a:t>
            </a:r>
            <a:r>
              <a:rPr lang="en-US" altLang="en-US" sz="2471"/>
              <a:t> - V)</a:t>
            </a:r>
          </a:p>
          <a:p>
            <a:pPr lvl="1"/>
            <a:r>
              <a:rPr lang="en-US" altLang="en-US" sz="2471"/>
              <a:t> Expiration is unspecified!</a:t>
            </a:r>
          </a:p>
          <a:p>
            <a:pPr lvl="1"/>
            <a:r>
              <a:rPr lang="en-US" altLang="en-US" sz="2471"/>
              <a:t> The option stops if the accumulated </a:t>
            </a:r>
            <a:r>
              <a:rPr lang="el-GR" altLang="en-US" sz="3530"/>
              <a:t>Σ</a:t>
            </a:r>
            <a:r>
              <a:rPr lang="en-US" altLang="en-US" sz="3530" baseline="-25000"/>
              <a:t>t</a:t>
            </a:r>
            <a:r>
              <a:rPr lang="en-US" altLang="en-US" sz="3530"/>
              <a:t> </a:t>
            </a:r>
            <a:r>
              <a:rPr lang="en-US" altLang="en-US" sz="2471"/>
              <a:t>r </a:t>
            </a:r>
            <a:r>
              <a:rPr lang="en-US" altLang="en-US" sz="2471" baseline="-25000"/>
              <a:t>t</a:t>
            </a:r>
            <a:r>
              <a:rPr lang="en-US" altLang="en-US" sz="2471" baseline="30000"/>
              <a:t>2</a:t>
            </a:r>
            <a:r>
              <a:rPr lang="en-US" altLang="en-US" sz="2471"/>
              <a:t> reaches a certain barrier B.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D64FFE15-45D8-4856-A539-73F6A343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D85038-F844-4488-8331-FB5BF36FDF97}" type="slidenum">
              <a:rPr lang="en-US" altLang="en-US" sz="1059"/>
              <a:pPr eaLnBrk="1" hangingPunct="1"/>
              <a:t>31</a:t>
            </a:fld>
            <a:endParaRPr lang="en-US" altLang="en-US" sz="1059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itle 2">
            <a:extLst>
              <a:ext uri="{FF2B5EF4-FFF2-40B4-BE49-F238E27FC236}">
                <a16:creationId xmlns:a16="http://schemas.microsoft.com/office/drawing/2014/main" id="{611CA96E-5E6F-4C5E-A97E-37DC97635A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The log contract (Neuberger 1975)</a:t>
            </a:r>
          </a:p>
        </p:txBody>
      </p:sp>
      <p:sp>
        <p:nvSpPr>
          <p:cNvPr id="46082" name="Text Placeholder 1">
            <a:extLst>
              <a:ext uri="{FF2B5EF4-FFF2-40B4-BE49-F238E27FC236}">
                <a16:creationId xmlns:a16="http://schemas.microsoft.com/office/drawing/2014/main" id="{A71383A2-711B-4D2E-A210-4C7EAFCC538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“......we propose a derivative security be traded that has a payoff of </a:t>
            </a:r>
            <a:r>
              <a:rPr lang="en-US" altLang="en-US" sz="2824" b="1" i="1"/>
              <a:t>Ln(S)</a:t>
            </a:r>
            <a:r>
              <a:rPr lang="en-US" altLang="en-US" sz="2824"/>
              <a:t> at expiration. Such a security will facilitate the </a:t>
            </a:r>
            <a:r>
              <a:rPr lang="en-US" altLang="en-US" sz="2824" b="1" i="1"/>
              <a:t>static hedges </a:t>
            </a:r>
            <a:r>
              <a:rPr lang="en-US" altLang="en-US" sz="2824"/>
              <a:t>that are urgently sought by sell side traders.....”</a:t>
            </a:r>
          </a:p>
          <a:p>
            <a:endParaRPr lang="en-US" altLang="en-US" sz="2824"/>
          </a:p>
          <a:p>
            <a:r>
              <a:rPr lang="en-US" altLang="en-US" sz="2824" b="1" i="1"/>
              <a:t>Variance Swap = Ln(S) + future roll</a:t>
            </a:r>
            <a:endParaRPr lang="en-US" altLang="en-US" b="1" i="1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B98101CC-DB7B-4D17-9B17-C8DBEF5F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D19EFC-FC8C-4302-BE51-10C722F5E468}" type="slidenum">
              <a:rPr lang="en-US" altLang="en-US" sz="1059"/>
              <a:pPr eaLnBrk="1" hangingPunct="1"/>
              <a:t>32</a:t>
            </a:fld>
            <a:endParaRPr lang="en-US" altLang="en-US" sz="1059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2">
            <a:extLst>
              <a:ext uri="{FF2B5EF4-FFF2-40B4-BE49-F238E27FC236}">
                <a16:creationId xmlns:a16="http://schemas.microsoft.com/office/drawing/2014/main" id="{F6C51D14-741E-420D-9923-830DFC03FE7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Errors by Discretization</a:t>
            </a:r>
          </a:p>
        </p:txBody>
      </p:sp>
      <p:sp>
        <p:nvSpPr>
          <p:cNvPr id="47106" name="Text Placeholder 1">
            <a:extLst>
              <a:ext uri="{FF2B5EF4-FFF2-40B4-BE49-F238E27FC236}">
                <a16:creationId xmlns:a16="http://schemas.microsoft.com/office/drawing/2014/main" id="{16B2EAF2-8B5C-41FA-AE5A-4AC63DB09B1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altLang="en-US" sz="2824"/>
              <a:t>The equations so far involve the use of options with all strikes!</a:t>
            </a:r>
          </a:p>
          <a:p>
            <a:r>
              <a:rPr lang="en-US" altLang="en-US" sz="2824"/>
              <a:t>L. Wu carried out an analysis of the errors occurring in static hedges due to limited option strikes.</a:t>
            </a:r>
          </a:p>
          <a:p>
            <a:r>
              <a:rPr lang="en-US" altLang="en-US" sz="2824"/>
              <a:t> L. Wu concludes that the static hedge consistently outperforms the delta hedge in the context of SPX and VIX.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453DA690-4ECB-4A38-817A-1A513CBD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F1CBEE-BE2B-4EAF-A7ED-38202872519E}" type="slidenum">
              <a:rPr lang="en-US" altLang="en-US" sz="1059"/>
              <a:pPr eaLnBrk="1" hangingPunct="1"/>
              <a:t>33</a:t>
            </a:fld>
            <a:endParaRPr lang="en-US" altLang="en-US" sz="1059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itle 2">
            <a:extLst>
              <a:ext uri="{FF2B5EF4-FFF2-40B4-BE49-F238E27FC236}">
                <a16:creationId xmlns:a16="http://schemas.microsoft.com/office/drawing/2014/main" id="{174174BF-4235-42FF-9A48-CDF6865B4DD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Other Derivatives</a:t>
            </a:r>
          </a:p>
        </p:txBody>
      </p:sp>
      <p:sp>
        <p:nvSpPr>
          <p:cNvPr id="49154" name="Text Placeholder 1">
            <a:extLst>
              <a:ext uri="{FF2B5EF4-FFF2-40B4-BE49-F238E27FC236}">
                <a16:creationId xmlns:a16="http://schemas.microsoft.com/office/drawing/2014/main" id="{BF2E2A98-BD22-4C4B-B7F1-AE515872220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altLang="en-US" sz="2471"/>
              <a:t>Volatility Swaps.</a:t>
            </a:r>
          </a:p>
          <a:p>
            <a:pPr lvl="1"/>
            <a:r>
              <a:rPr lang="en-US" altLang="en-US" sz="2118"/>
              <a:t>The buyer of a volatility swap receives realized volatility in exchange for a fixed premium.</a:t>
            </a:r>
          </a:p>
          <a:p>
            <a:pPr lvl="1"/>
            <a:r>
              <a:rPr lang="en-US" altLang="en-US" sz="2118"/>
              <a:t>The premium is chosen so that the value of the swap at initiation is zero.</a:t>
            </a:r>
          </a:p>
          <a:p>
            <a:pPr lvl="1"/>
            <a:r>
              <a:rPr lang="en-US" altLang="en-US" sz="2118"/>
              <a:t>Volatility swaps cannot be static hedged! (until 2003!)</a:t>
            </a:r>
          </a:p>
          <a:p>
            <a:pPr lvl="1"/>
            <a:r>
              <a:rPr lang="en-US" altLang="en-US" sz="2118"/>
              <a:t>Volatility Swaps can be static hedged, but the hedge is not model independent (Carr, Lee, Gatheral 2003).</a:t>
            </a:r>
          </a:p>
          <a:p>
            <a:endParaRPr lang="en-US" altLang="en-US" sz="2471"/>
          </a:p>
          <a:p>
            <a:r>
              <a:rPr lang="en-US" altLang="en-US" sz="2471"/>
              <a:t>Options on VIX (CBOE 2005)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1262FD55-03F7-4EE3-821B-348776B9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7805E3-DC59-4B9E-B3F3-359FD03EE20F}" type="slidenum">
              <a:rPr lang="en-US" altLang="en-US" sz="1059"/>
              <a:pPr eaLnBrk="1" hangingPunct="1"/>
              <a:t>34</a:t>
            </a:fld>
            <a:endParaRPr lang="en-US" altLang="en-US" sz="1059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itle 2">
            <a:extLst>
              <a:ext uri="{FF2B5EF4-FFF2-40B4-BE49-F238E27FC236}">
                <a16:creationId xmlns:a16="http://schemas.microsoft.com/office/drawing/2014/main" id="{B2E41EF2-F86B-4B44-9404-49B4BB4409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Integrated Market-Credit Risk Model Specification</a:t>
            </a:r>
          </a:p>
        </p:txBody>
      </p:sp>
      <p:sp>
        <p:nvSpPr>
          <p:cNvPr id="50178" name="Text Placeholder 1">
            <a:extLst>
              <a:ext uri="{FF2B5EF4-FFF2-40B4-BE49-F238E27FC236}">
                <a16:creationId xmlns:a16="http://schemas.microsoft.com/office/drawing/2014/main" id="{62B90CBC-D16C-4DA8-9FDD-4C12715C30D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 Integrated Model:</a:t>
            </a:r>
          </a:p>
          <a:p>
            <a:pPr lvl="1"/>
            <a:r>
              <a:rPr lang="en-US" altLang="en-US" sz="3177"/>
              <a:t>dP = (r-q+</a:t>
            </a:r>
            <a:r>
              <a:rPr lang="el-GR" altLang="en-US" sz="3177"/>
              <a:t>λ</a:t>
            </a:r>
            <a:r>
              <a:rPr lang="en-US" altLang="en-US" sz="3177"/>
              <a:t>) dt + √v dW</a:t>
            </a:r>
            <a:r>
              <a:rPr lang="en-US" altLang="en-US" sz="3177" baseline="30000"/>
              <a:t>P </a:t>
            </a:r>
            <a:r>
              <a:rPr lang="en-US" altLang="en-US" sz="3177"/>
              <a:t>+ Jump terms</a:t>
            </a:r>
          </a:p>
          <a:p>
            <a:pPr lvl="1"/>
            <a:r>
              <a:rPr lang="en-US" altLang="en-US" sz="3177"/>
              <a:t>dv = (s – kv) dt + √v dW</a:t>
            </a:r>
            <a:r>
              <a:rPr lang="en-US" altLang="en-US" sz="3177" baseline="30000"/>
              <a:t>v</a:t>
            </a:r>
            <a:endParaRPr lang="en-US" altLang="en-US" sz="3177"/>
          </a:p>
          <a:p>
            <a:pPr lvl="1"/>
            <a:r>
              <a:rPr lang="el-GR" altLang="en-US" sz="3177"/>
              <a:t>λ</a:t>
            </a:r>
            <a:r>
              <a:rPr lang="en-US" altLang="en-US" sz="3177"/>
              <a:t> = b v + z</a:t>
            </a:r>
          </a:p>
          <a:p>
            <a:pPr lvl="1"/>
            <a:r>
              <a:rPr lang="en-US" altLang="en-US" sz="3177"/>
              <a:t>dz = (u – j z) dt + √z dW</a:t>
            </a:r>
            <a:r>
              <a:rPr lang="en-US" altLang="en-US" sz="3177" baseline="30000"/>
              <a:t>z</a:t>
            </a:r>
            <a:endParaRPr lang="en-US" altLang="en-US" sz="3177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09B13637-D672-44E0-A0D1-3E71770C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942C5D9-6426-46A3-9487-6363B38AF0CB}" type="slidenum">
              <a:rPr lang="en-US" altLang="en-US" sz="1059"/>
              <a:pPr eaLnBrk="1" hangingPunct="1"/>
              <a:t>35</a:t>
            </a:fld>
            <a:endParaRPr lang="en-US" altLang="en-US" sz="1059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itle 2">
            <a:extLst>
              <a:ext uri="{FF2B5EF4-FFF2-40B4-BE49-F238E27FC236}">
                <a16:creationId xmlns:a16="http://schemas.microsoft.com/office/drawing/2014/main" id="{D7AF071E-F0FF-486E-A3C8-786B043C94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118"/>
              <a:t>Conjecture (Gatheral, Labordere, Carr, Wu…Courant Institute)</a:t>
            </a:r>
          </a:p>
        </p:txBody>
      </p:sp>
      <p:sp>
        <p:nvSpPr>
          <p:cNvPr id="51202" name="Text Placeholder 1">
            <a:extLst>
              <a:ext uri="{FF2B5EF4-FFF2-40B4-BE49-F238E27FC236}">
                <a16:creationId xmlns:a16="http://schemas.microsoft.com/office/drawing/2014/main" id="{3C153F06-191B-4B6E-B40B-88DF830A2B9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None/>
            </a:pPr>
            <a:endParaRPr lang="en-US" altLang="en-US"/>
          </a:p>
          <a:p>
            <a:pPr>
              <a:buFont typeface="Arial" pitchFamily="34" charset="0"/>
              <a:buNone/>
            </a:pPr>
            <a:r>
              <a:rPr lang="en-US" altLang="en-US" sz="3530"/>
              <a:t>D</a:t>
            </a:r>
            <a:r>
              <a:rPr lang="el-GR" altLang="en-US" sz="3530" baseline="-25000"/>
              <a:t>λ</a:t>
            </a:r>
            <a:r>
              <a:rPr lang="en-US" altLang="en-US" sz="3530" baseline="-25000"/>
              <a:t>, </a:t>
            </a:r>
            <a:r>
              <a:rPr lang="el-GR" altLang="en-US" sz="3530" baseline="-25000"/>
              <a:t>σ</a:t>
            </a:r>
            <a:r>
              <a:rPr lang="en-US" altLang="en-US" sz="3530" baseline="-25000"/>
              <a:t> </a:t>
            </a:r>
            <a:r>
              <a:rPr lang="en-US" altLang="en-US" sz="3530"/>
              <a:t>((K </a:t>
            </a:r>
            <a:r>
              <a:rPr lang="en-US" altLang="en-US" sz="3530" baseline="-25000"/>
              <a:t>1</a:t>
            </a:r>
            <a:r>
              <a:rPr lang="en-US" altLang="en-US" sz="3530"/>
              <a:t>,V </a:t>
            </a:r>
            <a:r>
              <a:rPr lang="en-US" altLang="en-US" sz="3530" baseline="-25000"/>
              <a:t>1</a:t>
            </a:r>
            <a:r>
              <a:rPr lang="en-US" altLang="en-US" sz="3530"/>
              <a:t>) , (K </a:t>
            </a:r>
            <a:r>
              <a:rPr lang="en-US" altLang="en-US" sz="3530" baseline="-25000"/>
              <a:t>2</a:t>
            </a:r>
            <a:r>
              <a:rPr lang="en-US" altLang="en-US" sz="3530"/>
              <a:t>,V </a:t>
            </a:r>
            <a:r>
              <a:rPr lang="en-US" altLang="en-US" sz="3530" baseline="-25000"/>
              <a:t>2</a:t>
            </a:r>
            <a:r>
              <a:rPr lang="en-US" altLang="en-US" sz="3530"/>
              <a:t>)) =  K </a:t>
            </a:r>
            <a:r>
              <a:rPr lang="en-US" altLang="en-US" sz="3530" baseline="-25000"/>
              <a:t>2</a:t>
            </a:r>
            <a:r>
              <a:rPr lang="en-US" altLang="en-US" sz="3530"/>
              <a:t> - K </a:t>
            </a:r>
            <a:r>
              <a:rPr lang="en-US" altLang="en-US" sz="3530" baseline="-25000"/>
              <a:t>1</a:t>
            </a:r>
          </a:p>
          <a:p>
            <a:pPr>
              <a:buFont typeface="Arial" pitchFamily="34" charset="0"/>
              <a:buNone/>
            </a:pPr>
            <a:endParaRPr lang="en-US" altLang="en-US" sz="3530" baseline="-25000"/>
          </a:p>
          <a:p>
            <a:pPr>
              <a:buFont typeface="Arial" pitchFamily="34" charset="0"/>
              <a:buNone/>
            </a:pPr>
            <a:r>
              <a:rPr lang="en-US" altLang="en-US" sz="3530"/>
              <a:t>K </a:t>
            </a:r>
            <a:r>
              <a:rPr lang="en-US" altLang="en-US" sz="3530" baseline="-25000"/>
              <a:t>I</a:t>
            </a:r>
            <a:r>
              <a:rPr lang="en-US" altLang="en-US" sz="3530"/>
              <a:t> = strike</a:t>
            </a:r>
          </a:p>
          <a:p>
            <a:pPr>
              <a:buFont typeface="Arial" pitchFamily="34" charset="0"/>
              <a:buNone/>
            </a:pPr>
            <a:r>
              <a:rPr lang="en-US" altLang="en-US" sz="3530"/>
              <a:t>V </a:t>
            </a:r>
            <a:r>
              <a:rPr lang="en-US" altLang="en-US" sz="3530" baseline="-25000"/>
              <a:t>I</a:t>
            </a:r>
            <a:r>
              <a:rPr lang="en-US" altLang="en-US" sz="3530"/>
              <a:t> = implied volatility at strike K </a:t>
            </a:r>
            <a:r>
              <a:rPr lang="en-US" altLang="en-US" sz="3530" baseline="-25000"/>
              <a:t>I</a:t>
            </a:r>
            <a:r>
              <a:rPr lang="en-US" altLang="en-US" sz="3530"/>
              <a:t> </a:t>
            </a:r>
          </a:p>
          <a:p>
            <a:pPr>
              <a:buFont typeface="Arial" pitchFamily="34" charset="0"/>
              <a:buNone/>
            </a:pPr>
            <a:endParaRPr lang="en-US" altLang="en-US" sz="3530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927864F6-F03E-43D7-BAD9-3B9B3E9A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8CDF81-42E6-476E-904F-565C31F926D8}" type="slidenum">
              <a:rPr lang="en-US" altLang="en-US" sz="1059"/>
              <a:pPr eaLnBrk="1" hangingPunct="1"/>
              <a:t>36</a:t>
            </a:fld>
            <a:endParaRPr lang="en-US" altLang="en-US" sz="1059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>
            <a:extLst>
              <a:ext uri="{FF2B5EF4-FFF2-40B4-BE49-F238E27FC236}">
                <a16:creationId xmlns:a16="http://schemas.microsoft.com/office/drawing/2014/main" id="{3DBA0D65-6C63-41B6-B5A6-2637A3AD77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Shortest Distance Usual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ED4886-163D-495A-812E-B406F86B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AB4D46AA-82BF-48A7-8C4A-D4BC1FF1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B934EAE-761E-432C-9D5B-57E29C5CF20B}" type="slidenum">
              <a:rPr lang="en-US" altLang="en-US" sz="1059"/>
              <a:pPr eaLnBrk="1" hangingPunct="1"/>
              <a:t>37</a:t>
            </a:fld>
            <a:endParaRPr lang="en-US" altLang="en-US" sz="1059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12E93-E181-4E81-8BDE-8D728341987A}"/>
              </a:ext>
            </a:extLst>
          </p:cNvPr>
          <p:cNvSpPr/>
          <p:nvPr/>
        </p:nvSpPr>
        <p:spPr>
          <a:xfrm>
            <a:off x="4213412" y="2151530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9789D-359F-4084-B9C2-F49AF6920392}"/>
              </a:ext>
            </a:extLst>
          </p:cNvPr>
          <p:cNvSpPr/>
          <p:nvPr/>
        </p:nvSpPr>
        <p:spPr>
          <a:xfrm>
            <a:off x="6499412" y="3630706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1EA4B-EAA9-4641-BD19-2818365E9D3E}"/>
              </a:ext>
            </a:extLst>
          </p:cNvPr>
          <p:cNvSpPr/>
          <p:nvPr/>
        </p:nvSpPr>
        <p:spPr>
          <a:xfrm>
            <a:off x="3575228" y="1605768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9229E-F501-428B-977C-9FEAF9BD4A3E}"/>
              </a:ext>
            </a:extLst>
          </p:cNvPr>
          <p:cNvSpPr/>
          <p:nvPr/>
        </p:nvSpPr>
        <p:spPr>
          <a:xfrm>
            <a:off x="6499412" y="3901049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E25CE0-4AD6-475A-B7D4-8451F1C42DC6}"/>
              </a:ext>
            </a:extLst>
          </p:cNvPr>
          <p:cNvCxnSpPr/>
          <p:nvPr/>
        </p:nvCxnSpPr>
        <p:spPr>
          <a:xfrm>
            <a:off x="4415117" y="2420471"/>
            <a:ext cx="1949824" cy="1210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>
            <a:extLst>
              <a:ext uri="{FF2B5EF4-FFF2-40B4-BE49-F238E27FC236}">
                <a16:creationId xmlns:a16="http://schemas.microsoft.com/office/drawing/2014/main" id="{5E37B631-401E-45A5-9E32-1A9496197B7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Shortest Distance in a Grid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662C86-437B-4654-99A9-FA699693D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0238D1EE-54D6-42D0-8EE7-A04A2E75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181274-75D2-4659-9DAD-BE9F150476D8}" type="slidenum">
              <a:rPr lang="en-US" altLang="en-US" sz="1059"/>
              <a:pPr eaLnBrk="1" hangingPunct="1"/>
              <a:t>38</a:t>
            </a:fld>
            <a:endParaRPr lang="en-US" altLang="en-US" sz="1059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2A165E-C027-4618-A2FF-832423868CAD}"/>
              </a:ext>
            </a:extLst>
          </p:cNvPr>
          <p:cNvSpPr/>
          <p:nvPr/>
        </p:nvSpPr>
        <p:spPr>
          <a:xfrm>
            <a:off x="4213412" y="2151530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78F9F9-F26E-4848-BA10-E5040D0DF6B8}"/>
              </a:ext>
            </a:extLst>
          </p:cNvPr>
          <p:cNvSpPr/>
          <p:nvPr/>
        </p:nvSpPr>
        <p:spPr>
          <a:xfrm>
            <a:off x="6499412" y="3630706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DE088-5A15-4F30-B06F-A645449BCC44}"/>
              </a:ext>
            </a:extLst>
          </p:cNvPr>
          <p:cNvCxnSpPr/>
          <p:nvPr/>
        </p:nvCxnSpPr>
        <p:spPr>
          <a:xfrm rot="5400000">
            <a:off x="3739263" y="3226594"/>
            <a:ext cx="1344706" cy="1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BC3E76-1F5C-4A66-8934-C11E78BFDCBC}"/>
              </a:ext>
            </a:extLst>
          </p:cNvPr>
          <p:cNvCxnSpPr/>
          <p:nvPr/>
        </p:nvCxnSpPr>
        <p:spPr>
          <a:xfrm>
            <a:off x="4415118" y="3899647"/>
            <a:ext cx="2080092" cy="1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19D14-3150-4C01-8FA7-6EB592297510}"/>
              </a:ext>
            </a:extLst>
          </p:cNvPr>
          <p:cNvSpPr/>
          <p:nvPr/>
        </p:nvSpPr>
        <p:spPr>
          <a:xfrm>
            <a:off x="3575228" y="1605768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3D541-6212-4AA5-80E5-4AD561B6784C}"/>
              </a:ext>
            </a:extLst>
          </p:cNvPr>
          <p:cNvSpPr/>
          <p:nvPr/>
        </p:nvSpPr>
        <p:spPr>
          <a:xfrm>
            <a:off x="6499412" y="3901049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B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2">
            <a:extLst>
              <a:ext uri="{FF2B5EF4-FFF2-40B4-BE49-F238E27FC236}">
                <a16:creationId xmlns:a16="http://schemas.microsoft.com/office/drawing/2014/main" id="{FD47F31A-9F41-4F05-9DC9-29348FB8D4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Usual Path of Light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39B7B-03F3-4F85-A811-B11A779F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FDC9D41B-92A2-4C29-A1E1-8080EB77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2B787E-6C9D-43ED-ABC9-F5B00A8B7D18}" type="slidenum">
              <a:rPr lang="en-US" altLang="en-US" sz="1059"/>
              <a:pPr eaLnBrk="1" hangingPunct="1"/>
              <a:t>39</a:t>
            </a:fld>
            <a:endParaRPr lang="en-US" altLang="en-US" sz="1059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AF77E2-0BAA-4DE6-96AE-7DEB2268EEAD}"/>
              </a:ext>
            </a:extLst>
          </p:cNvPr>
          <p:cNvSpPr/>
          <p:nvPr/>
        </p:nvSpPr>
        <p:spPr>
          <a:xfrm>
            <a:off x="4213412" y="2151530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3682E5-FFC0-4B28-9DAC-71719D1581EC}"/>
              </a:ext>
            </a:extLst>
          </p:cNvPr>
          <p:cNvSpPr/>
          <p:nvPr/>
        </p:nvSpPr>
        <p:spPr>
          <a:xfrm>
            <a:off x="6499412" y="3630706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38E4E-905B-48A2-B808-9F1F101E20EC}"/>
              </a:ext>
            </a:extLst>
          </p:cNvPr>
          <p:cNvSpPr/>
          <p:nvPr/>
        </p:nvSpPr>
        <p:spPr>
          <a:xfrm>
            <a:off x="3575228" y="1605768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7BFF8-B628-41E8-8639-61CA66472BF7}"/>
              </a:ext>
            </a:extLst>
          </p:cNvPr>
          <p:cNvSpPr/>
          <p:nvPr/>
        </p:nvSpPr>
        <p:spPr>
          <a:xfrm>
            <a:off x="6499412" y="3901049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DA4B7F-10A2-4C5D-B9E5-EE928D8E7DA9}"/>
              </a:ext>
            </a:extLst>
          </p:cNvPr>
          <p:cNvCxnSpPr/>
          <p:nvPr/>
        </p:nvCxnSpPr>
        <p:spPr>
          <a:xfrm>
            <a:off x="4415117" y="2420471"/>
            <a:ext cx="1949824" cy="1210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B825-C9A9-4CE6-9966-F6D1CE7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1595-C046-43F3-9375-237CB62D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5FB6B55E-A281-416A-A66D-8F2F65446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4882" y="2633383"/>
            <a:ext cx="6030818" cy="52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24" b="1" i="1"/>
              <a:t>Is a Static Hedge possible? (1975)</a:t>
            </a:r>
            <a:endParaRPr lang="en-US" altLang="en-US" sz="1765" b="1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>
            <a:extLst>
              <a:ext uri="{FF2B5EF4-FFF2-40B4-BE49-F238E27FC236}">
                <a16:creationId xmlns:a16="http://schemas.microsoft.com/office/drawing/2014/main" id="{21A10AFF-5795-4BB4-9C77-FE8317932A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Shortest Distance in Disturbed Space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634724-5C8D-4F7C-ACE0-271BC20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64E1FA71-FF6C-46B1-9E47-BDD5993E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E1340C-47BA-493C-97AB-EF375214F2BA}" type="slidenum">
              <a:rPr lang="en-US" altLang="en-US" sz="1059"/>
              <a:pPr eaLnBrk="1" hangingPunct="1"/>
              <a:t>40</a:t>
            </a:fld>
            <a:endParaRPr lang="en-US" altLang="en-US" sz="1059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CDF248-94AB-406A-A1B6-AB73A2CF45AA}"/>
              </a:ext>
            </a:extLst>
          </p:cNvPr>
          <p:cNvSpPr/>
          <p:nvPr/>
        </p:nvSpPr>
        <p:spPr>
          <a:xfrm>
            <a:off x="4213412" y="2151530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561809-BD59-497D-8D47-5690B8A5CEBA}"/>
              </a:ext>
            </a:extLst>
          </p:cNvPr>
          <p:cNvSpPr/>
          <p:nvPr/>
        </p:nvSpPr>
        <p:spPr>
          <a:xfrm>
            <a:off x="6499412" y="3630706"/>
            <a:ext cx="201706" cy="268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141AE5-0559-4FD4-AE5D-93D561DBC998}"/>
              </a:ext>
            </a:extLst>
          </p:cNvPr>
          <p:cNvSpPr/>
          <p:nvPr/>
        </p:nvSpPr>
        <p:spPr>
          <a:xfrm>
            <a:off x="3575228" y="1605768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7DA1-7560-4C3B-9FCD-DB3AD053B717}"/>
              </a:ext>
            </a:extLst>
          </p:cNvPr>
          <p:cNvSpPr/>
          <p:nvPr/>
        </p:nvSpPr>
        <p:spPr>
          <a:xfrm>
            <a:off x="6499412" y="3901049"/>
            <a:ext cx="638184" cy="8256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765" b="1" spc="26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</a:rPr>
              <a:t>B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F4A2299-2855-4171-9514-7F713F06C9F8}"/>
              </a:ext>
            </a:extLst>
          </p:cNvPr>
          <p:cNvCxnSpPr/>
          <p:nvPr/>
        </p:nvCxnSpPr>
        <p:spPr>
          <a:xfrm>
            <a:off x="4415118" y="2554941"/>
            <a:ext cx="1882588" cy="1344706"/>
          </a:xfrm>
          <a:prstGeom prst="curvedConnector3">
            <a:avLst>
              <a:gd name="adj1" fmla="val 2619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B261368-BAFE-4672-AC15-E1824D0D78A5}"/>
              </a:ext>
            </a:extLst>
          </p:cNvPr>
          <p:cNvSpPr/>
          <p:nvPr/>
        </p:nvSpPr>
        <p:spPr>
          <a:xfrm>
            <a:off x="5240151" y="4716276"/>
            <a:ext cx="806824" cy="80682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E0EBF3-6AC9-4FF8-9D60-07868DD988C2}"/>
              </a:ext>
            </a:extLst>
          </p:cNvPr>
          <p:cNvSpPr/>
          <p:nvPr/>
        </p:nvSpPr>
        <p:spPr>
          <a:xfrm>
            <a:off x="4818529" y="1344706"/>
            <a:ext cx="806824" cy="80682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55307" name="TextBox 21">
            <a:extLst>
              <a:ext uri="{FF2B5EF4-FFF2-40B4-BE49-F238E27FC236}">
                <a16:creationId xmlns:a16="http://schemas.microsoft.com/office/drawing/2014/main" id="{892C4A43-63EF-4981-99C1-358A27EAC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861" y="1428750"/>
            <a:ext cx="133402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Huge Mass</a:t>
            </a:r>
          </a:p>
        </p:txBody>
      </p:sp>
      <p:sp>
        <p:nvSpPr>
          <p:cNvPr id="55308" name="TextBox 22">
            <a:extLst>
              <a:ext uri="{FF2B5EF4-FFF2-40B4-BE49-F238E27FC236}">
                <a16:creationId xmlns:a16="http://schemas.microsoft.com/office/drawing/2014/main" id="{9D3B605E-C361-4391-A732-D27317C6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975" y="5170114"/>
            <a:ext cx="1334020" cy="36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Huge Mass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>
            <a:extLst>
              <a:ext uri="{FF2B5EF4-FFF2-40B4-BE49-F238E27FC236}">
                <a16:creationId xmlns:a16="http://schemas.microsoft.com/office/drawing/2014/main" id="{9EB8BD07-9A84-4DE1-AEC7-D6A147B9E2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Straight Line Volatility Smile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49C2D-3922-4A0C-B542-6320FB49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5F7F1C54-C514-4491-AB5E-99EE42CB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DEE1F6-C66A-42B4-A8EC-6BE57CBB1F13}" type="slidenum">
              <a:rPr lang="en-US" altLang="en-US" sz="1059"/>
              <a:pPr eaLnBrk="1" hangingPunct="1"/>
              <a:t>41</a:t>
            </a:fld>
            <a:endParaRPr lang="en-US" altLang="en-US" sz="1059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105DC-90B9-4507-9175-949354CFE0A6}"/>
              </a:ext>
            </a:extLst>
          </p:cNvPr>
          <p:cNvGraphicFramePr/>
          <p:nvPr/>
        </p:nvGraphicFramePr>
        <p:xfrm>
          <a:off x="3406588" y="1680882"/>
          <a:ext cx="5446059" cy="3563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1480329-92C1-4E5C-9285-2418617090DF}"/>
              </a:ext>
            </a:extLst>
          </p:cNvPr>
          <p:cNvSpPr/>
          <p:nvPr/>
        </p:nvSpPr>
        <p:spPr>
          <a:xfrm>
            <a:off x="3204882" y="4716276"/>
            <a:ext cx="806824" cy="80682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88"/>
          </a:p>
        </p:txBody>
      </p:sp>
      <p:sp>
        <p:nvSpPr>
          <p:cNvPr id="56326" name="TextBox 6">
            <a:extLst>
              <a:ext uri="{FF2B5EF4-FFF2-40B4-BE49-F238E27FC236}">
                <a16:creationId xmlns:a16="http://schemas.microsoft.com/office/drawing/2014/main" id="{BA1B9C6A-B9D8-4B2D-B85E-18927CDE8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706" y="5346608"/>
            <a:ext cx="1863011" cy="6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65"/>
              <a:t>Disturbance</a:t>
            </a:r>
          </a:p>
          <a:p>
            <a:pPr eaLnBrk="1" hangingPunct="1"/>
            <a:r>
              <a:rPr lang="en-US" altLang="en-US" sz="1765"/>
              <a:t>Depends on </a:t>
            </a:r>
            <a:r>
              <a:rPr lang="el-GR" altLang="en-US" sz="1765"/>
              <a:t>λ</a:t>
            </a:r>
            <a:r>
              <a:rPr lang="en-US" altLang="en-US" sz="1765"/>
              <a:t>, V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2">
            <a:extLst>
              <a:ext uri="{FF2B5EF4-FFF2-40B4-BE49-F238E27FC236}">
                <a16:creationId xmlns:a16="http://schemas.microsoft.com/office/drawing/2014/main" id="{9C8DD48F-A295-4E9B-A134-BAE6786C2A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End of Conjecture</a:t>
            </a:r>
            <a:endParaRPr lang="en-US" altLang="en-US"/>
          </a:p>
        </p:txBody>
      </p:sp>
      <p:sp>
        <p:nvSpPr>
          <p:cNvPr id="57346" name="Text Placeholder 1">
            <a:extLst>
              <a:ext uri="{FF2B5EF4-FFF2-40B4-BE49-F238E27FC236}">
                <a16:creationId xmlns:a16="http://schemas.microsoft.com/office/drawing/2014/main" id="{A3B9D01D-C6BB-402F-B4C6-5D7520F4F8F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Under a suitable Riemannian metric R(</a:t>
            </a:r>
            <a:r>
              <a:rPr lang="el-GR" altLang="en-US" sz="2824"/>
              <a:t>λ</a:t>
            </a:r>
            <a:r>
              <a:rPr lang="en-US" altLang="en-US" sz="2824"/>
              <a:t>,</a:t>
            </a:r>
            <a:r>
              <a:rPr lang="el-GR" altLang="en-US" sz="2824"/>
              <a:t>σ</a:t>
            </a:r>
            <a:r>
              <a:rPr lang="en-US" altLang="en-US" sz="2824"/>
              <a:t>) (distance computing rule depending on default arrival times estimated from CDS spreads and </a:t>
            </a:r>
            <a:r>
              <a:rPr lang="el-GR" altLang="en-US" sz="2824"/>
              <a:t>σ</a:t>
            </a:r>
            <a:r>
              <a:rPr lang="en-US" altLang="en-US" sz="2824"/>
              <a:t> from volatility swaps) volatility smiles are curves of least action.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4B46BD4E-05DB-4F7A-84C7-51A85E3F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ED12A12-37A3-4E5C-ABAA-D5EA41C43205}" type="slidenum">
              <a:rPr lang="en-US" altLang="en-US" sz="1059"/>
              <a:pPr eaLnBrk="1" hangingPunct="1"/>
              <a:t>42</a:t>
            </a:fld>
            <a:endParaRPr lang="en-US" altLang="en-US" sz="105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A7CE93FE-B6D8-4C09-B617-5325DE7F6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Very Quick Quiz</a:t>
            </a:r>
          </a:p>
        </p:txBody>
      </p:sp>
      <p:sp>
        <p:nvSpPr>
          <p:cNvPr id="16386" name="Text Placeholder 1">
            <a:extLst>
              <a:ext uri="{FF2B5EF4-FFF2-40B4-BE49-F238E27FC236}">
                <a16:creationId xmlns:a16="http://schemas.microsoft.com/office/drawing/2014/main" id="{123B9C40-A954-4941-8B1A-F0391EFCDF0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en-US" altLang="en-US" sz="2824" dirty="0"/>
              <a:t>Is there a security that pays:</a:t>
            </a:r>
          </a:p>
          <a:p>
            <a:endParaRPr lang="en-US" altLang="en-US" sz="2824" dirty="0"/>
          </a:p>
          <a:p>
            <a:r>
              <a:rPr lang="en-US" altLang="en-US" sz="2824" dirty="0"/>
              <a:t>$1000 at expiration? 	(Bonds)</a:t>
            </a:r>
          </a:p>
          <a:p>
            <a:r>
              <a:rPr lang="en-US" altLang="en-US" sz="2824" dirty="0"/>
              <a:t>S at expiration (S= stock price)?	(Stock S)</a:t>
            </a:r>
          </a:p>
          <a:p>
            <a:r>
              <a:rPr lang="en-US" altLang="en-US" sz="2824" dirty="0"/>
              <a:t>2S at expiration?		(2 Stocks S)</a:t>
            </a:r>
          </a:p>
          <a:p>
            <a:r>
              <a:rPr lang="en-US" altLang="en-US" sz="2824" dirty="0"/>
              <a:t>Max(S – 50, 0) at expiration?	(call on S)</a:t>
            </a:r>
          </a:p>
          <a:p>
            <a:r>
              <a:rPr lang="en-US" altLang="en-US" sz="2824" dirty="0"/>
              <a:t>Min( 50 – S, 0) at expiration?	(put on S)</a:t>
            </a:r>
          </a:p>
          <a:p>
            <a:r>
              <a:rPr lang="en-US" altLang="en-US" sz="2824" dirty="0"/>
              <a:t>Ln(S) * at expiration?		(????)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>
            <a:extLst>
              <a:ext uri="{FF2B5EF4-FFF2-40B4-BE49-F238E27FC236}">
                <a16:creationId xmlns:a16="http://schemas.microsoft.com/office/drawing/2014/main" id="{1C3686D8-E422-4EB0-B7B2-726F99AE5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The log contract (Neuberger 1975)</a:t>
            </a:r>
          </a:p>
        </p:txBody>
      </p:sp>
      <p:sp>
        <p:nvSpPr>
          <p:cNvPr id="18434" name="Text Placeholder 1">
            <a:extLst>
              <a:ext uri="{FF2B5EF4-FFF2-40B4-BE49-F238E27FC236}">
                <a16:creationId xmlns:a16="http://schemas.microsoft.com/office/drawing/2014/main" id="{ED12DA0A-14F3-4508-93F8-B13F833FAA9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altLang="en-US" sz="2824" dirty="0"/>
              <a:t>“......we propose a derivative security be traded that has a payoff of </a:t>
            </a:r>
            <a:r>
              <a:rPr lang="en-US" altLang="en-US" sz="2824" b="1" i="1" dirty="0"/>
              <a:t>Ln(S) *</a:t>
            </a:r>
            <a:r>
              <a:rPr lang="en-US" altLang="en-US" sz="2824" dirty="0"/>
              <a:t> at expiration. Such a security will facilitate the </a:t>
            </a:r>
            <a:r>
              <a:rPr lang="en-US" altLang="en-US" sz="2824" b="1" i="1" dirty="0"/>
              <a:t>static hedges </a:t>
            </a:r>
            <a:r>
              <a:rPr lang="en-US" altLang="en-US" sz="2824" dirty="0"/>
              <a:t>that are urgently sought by sell side traders.....”</a:t>
            </a:r>
          </a:p>
          <a:p>
            <a:endParaRPr lang="en-US" altLang="en-US" sz="2824" dirty="0"/>
          </a:p>
          <a:p>
            <a:r>
              <a:rPr lang="en-US" altLang="en-US" sz="2824" dirty="0"/>
              <a:t>Such a security was not traded….</a:t>
            </a:r>
          </a:p>
          <a:p>
            <a:endParaRPr lang="en-US" altLang="en-US" sz="2824" dirty="0"/>
          </a:p>
          <a:p>
            <a:r>
              <a:rPr lang="en-US" altLang="en-US" sz="2824" dirty="0"/>
              <a:t>Years passed…..</a:t>
            </a:r>
            <a:endParaRPr lang="en-US" altLang="en-US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0FECD0DF-CB2F-40D4-B98E-691F810C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3ED7D52-8354-4C47-9530-7FC4F37C5342}" type="slidenum">
              <a:rPr lang="en-US" altLang="en-US" sz="1059"/>
              <a:pPr eaLnBrk="1" hangingPunct="1"/>
              <a:t>6</a:t>
            </a:fld>
            <a:endParaRPr lang="en-US" altLang="en-US" sz="1059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9E93-BA13-45CA-9983-C9338D24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91A6E-9FBB-48F7-9C90-29871A9A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B416634A-8FB6-43B5-8EBA-3A584E37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3ED3D6-5138-4228-A25D-3974AD1868E4}" type="slidenum">
              <a:rPr lang="en-US" altLang="en-US" sz="1059"/>
              <a:pPr eaLnBrk="1" hangingPunct="1"/>
              <a:t>7</a:t>
            </a:fld>
            <a:endParaRPr lang="en-US" altLang="en-US" sz="1059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3F09D49E-1F30-41B7-96CF-4CFC7F448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530" y="2633383"/>
            <a:ext cx="5121915" cy="52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24" b="1" i="1"/>
              <a:t>Almost two decades later…..</a:t>
            </a:r>
            <a:endParaRPr lang="en-US" altLang="en-US" sz="1765" b="1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>
            <a:extLst>
              <a:ext uri="{FF2B5EF4-FFF2-40B4-BE49-F238E27FC236}">
                <a16:creationId xmlns:a16="http://schemas.microsoft.com/office/drawing/2014/main" id="{0B9F4FC9-EAFF-48B5-B207-21B86D87E7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The Variance Swap (1993 CBOE)</a:t>
            </a:r>
          </a:p>
        </p:txBody>
      </p:sp>
      <p:sp>
        <p:nvSpPr>
          <p:cNvPr id="20482" name="Text Placeholder 1">
            <a:extLst>
              <a:ext uri="{FF2B5EF4-FFF2-40B4-BE49-F238E27FC236}">
                <a16:creationId xmlns:a16="http://schemas.microsoft.com/office/drawing/2014/main" id="{29557CA9-A468-4812-B2BD-51CC0555A78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altLang="en-US" sz="2471"/>
              <a:t>The buyer of a variance swap on S with term n receives realized variance over the n days</a:t>
            </a:r>
            <a:r>
              <a:rPr lang="en-US" altLang="en-US" sz="2471" baseline="30000"/>
              <a:t> </a:t>
            </a:r>
            <a:r>
              <a:rPr lang="en-US" altLang="en-US" sz="2471"/>
              <a:t>and needs to pay a fixed sum (1/n)V at expiration.</a:t>
            </a:r>
          </a:p>
          <a:p>
            <a:r>
              <a:rPr lang="en-US" altLang="en-US" sz="2471"/>
              <a:t>V is such that the initial value of the swap is zero.</a:t>
            </a:r>
          </a:p>
          <a:p>
            <a:endParaRPr lang="en-US" altLang="en-US" sz="2471"/>
          </a:p>
          <a:p>
            <a:r>
              <a:rPr lang="en-US" altLang="en-US" sz="2471"/>
              <a:t>The payoff at expiration is thus</a:t>
            </a:r>
          </a:p>
          <a:p>
            <a:pPr lvl="1">
              <a:buFont typeface="Arial" pitchFamily="34" charset="0"/>
              <a:buNone/>
            </a:pPr>
            <a:r>
              <a:rPr lang="en-US" altLang="en-US" sz="3177"/>
              <a:t>(1/n)</a:t>
            </a:r>
            <a:r>
              <a:rPr lang="el-GR" altLang="en-US" sz="3177"/>
              <a:t>Σ</a:t>
            </a:r>
            <a:r>
              <a:rPr lang="en-US" altLang="en-US" sz="3177" baseline="-25000"/>
              <a:t>t</a:t>
            </a:r>
            <a:r>
              <a:rPr lang="en-US" altLang="en-US" sz="3177"/>
              <a:t> (r </a:t>
            </a:r>
            <a:r>
              <a:rPr lang="en-US" altLang="en-US" sz="3177" baseline="-25000"/>
              <a:t>t</a:t>
            </a:r>
            <a:r>
              <a:rPr lang="en-US" altLang="en-US" sz="3177" baseline="30000"/>
              <a:t>2</a:t>
            </a:r>
            <a:r>
              <a:rPr lang="en-US" altLang="en-US" sz="3177"/>
              <a:t> - V)</a:t>
            </a:r>
            <a:endParaRPr lang="en-US" altLang="en-US" sz="2824"/>
          </a:p>
          <a:p>
            <a:pPr lvl="1"/>
            <a:endParaRPr lang="en-US" altLang="en-US" sz="2294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7F4EDC6-270A-45AE-8A32-CD405468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3F57CD-D61A-4BC2-AA10-783C4C293CDF}" type="slidenum">
              <a:rPr lang="en-US" altLang="en-US" sz="1059"/>
              <a:pPr eaLnBrk="1" hangingPunct="1"/>
              <a:t>8</a:t>
            </a:fld>
            <a:endParaRPr lang="en-US" altLang="en-US" sz="105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>
            <a:extLst>
              <a:ext uri="{FF2B5EF4-FFF2-40B4-BE49-F238E27FC236}">
                <a16:creationId xmlns:a16="http://schemas.microsoft.com/office/drawing/2014/main" id="{DA1F92B5-034C-4C56-ADC4-1459604A96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24"/>
              <a:t>Definition of VIX (1993, Revised 2003)</a:t>
            </a:r>
          </a:p>
        </p:txBody>
      </p:sp>
      <p:sp>
        <p:nvSpPr>
          <p:cNvPr id="21506" name="Text Placeholder 1">
            <a:extLst>
              <a:ext uri="{FF2B5EF4-FFF2-40B4-BE49-F238E27FC236}">
                <a16:creationId xmlns:a16="http://schemas.microsoft.com/office/drawing/2014/main" id="{0A11F38A-7684-4B0C-B04D-28D29A11655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71"/>
              <a:t>VIX = V (as defined before)</a:t>
            </a:r>
          </a:p>
          <a:p>
            <a:pPr>
              <a:buFont typeface="Arial" pitchFamily="34" charset="0"/>
              <a:buNone/>
            </a:pPr>
            <a:r>
              <a:rPr lang="en-US" altLang="en-US" sz="2471"/>
              <a:t>With n = 30 days</a:t>
            </a:r>
          </a:p>
          <a:p>
            <a:pPr>
              <a:buFont typeface="Arial" pitchFamily="34" charset="0"/>
              <a:buNone/>
            </a:pPr>
            <a:r>
              <a:rPr lang="en-US" altLang="en-US" sz="2471"/>
              <a:t>And the underlying is S&amp;P 500 (SPX).</a:t>
            </a:r>
          </a:p>
          <a:p>
            <a:pPr>
              <a:buFont typeface="Arial" pitchFamily="34" charset="0"/>
              <a:buNone/>
            </a:pPr>
            <a:r>
              <a:rPr lang="en-US" altLang="en-US" sz="2471"/>
              <a:t>Reference:</a:t>
            </a:r>
          </a:p>
          <a:p>
            <a:pPr>
              <a:buFont typeface="Arial" pitchFamily="34" charset="0"/>
              <a:buNone/>
            </a:pPr>
            <a:r>
              <a:rPr lang="en-US" altLang="en-US" sz="2471">
                <a:hlinkClick r:id="rId3"/>
              </a:rPr>
              <a:t>http://www.cboe.com/micro/VIX/vixwhite.pdf</a:t>
            </a:r>
            <a:endParaRPr lang="en-US" altLang="en-US" sz="2471"/>
          </a:p>
          <a:p>
            <a:pPr>
              <a:buFont typeface="Arial" pitchFamily="34" charset="0"/>
              <a:buNone/>
            </a:pPr>
            <a:r>
              <a:rPr lang="en-US" altLang="en-US" sz="2471"/>
              <a:t>(K.Demerterfi, Emanuel Derman, Michael Kamal, J.Zhou)</a:t>
            </a:r>
            <a:endParaRPr lang="en-US" altLang="en-US" sz="2118"/>
          </a:p>
          <a:p>
            <a:pPr>
              <a:buFont typeface="Arial" pitchFamily="34" charset="0"/>
              <a:buNone/>
            </a:pPr>
            <a:endParaRPr lang="en-US" altLang="en-US" sz="2118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0E439022-2F05-4F6A-8D9B-F981A67F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55579" indent="-252146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8583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12016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15450" indent="-201717" eaLnBrk="0" hangingPunct="0"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188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22316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25750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9183" indent="-201717" defTabSz="448259" eaLnBrk="0" fontAlgn="base" hangingPunct="0">
              <a:spcBef>
                <a:spcPct val="0"/>
              </a:spcBef>
              <a:spcAft>
                <a:spcPct val="0"/>
              </a:spcAft>
              <a:defRPr sz="176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E9B21B2-C2D6-4D60-A3BA-077D7B2CBFB2}" type="slidenum">
              <a:rPr lang="en-US" altLang="en-US" sz="1059"/>
              <a:pPr eaLnBrk="1" hangingPunct="1"/>
              <a:t>9</a:t>
            </a:fld>
            <a:endParaRPr lang="en-US" altLang="en-US" sz="105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Theme_Widescreen1</Template>
  <TotalTime>16</TotalTime>
  <Words>1796</Words>
  <Application>Microsoft Office PowerPoint</Application>
  <PresentationFormat>Widescreen</PresentationFormat>
  <Paragraphs>287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Roboto</vt:lpstr>
      <vt:lpstr>Roboto Condensed Light</vt:lpstr>
      <vt:lpstr>Custom Design</vt:lpstr>
      <vt:lpstr>1_Custom Design</vt:lpstr>
      <vt:lpstr>2_Custom Design</vt:lpstr>
      <vt:lpstr>Gallery</vt:lpstr>
      <vt:lpstr>Towards a Static Hedge for Derivatives</vt:lpstr>
      <vt:lpstr>The Hedging Problem</vt:lpstr>
      <vt:lpstr>Problems with the delta hedge</vt:lpstr>
      <vt:lpstr>PowerPoint Presentation</vt:lpstr>
      <vt:lpstr>Very Quick Quiz</vt:lpstr>
      <vt:lpstr>The log contract (Neuberger 1975)</vt:lpstr>
      <vt:lpstr>PowerPoint Presentation</vt:lpstr>
      <vt:lpstr>The Variance Swap (1993 CBOE)</vt:lpstr>
      <vt:lpstr>Definition of VIX (1993, Revised 2003)</vt:lpstr>
      <vt:lpstr>PowerPoint Presentation</vt:lpstr>
      <vt:lpstr>Review: The hedging of a call</vt:lpstr>
      <vt:lpstr>The hedging of a call</vt:lpstr>
      <vt:lpstr>Not an exact calculation</vt:lpstr>
      <vt:lpstr>Not an exact calculation</vt:lpstr>
      <vt:lpstr>Not an exact calculation</vt:lpstr>
      <vt:lpstr>Not an exact calculation</vt:lpstr>
      <vt:lpstr>Not an exact calculation</vt:lpstr>
      <vt:lpstr>Almost Done</vt:lpstr>
      <vt:lpstr>Gamma of a call</vt:lpstr>
      <vt:lpstr>Done</vt:lpstr>
      <vt:lpstr>Dollar Gamma</vt:lpstr>
      <vt:lpstr>Portfolio with Constant Dollar Gamma</vt:lpstr>
      <vt:lpstr>Static Hedge (Carr, Dupire, Madan, Lee)</vt:lpstr>
      <vt:lpstr>Asymmetric Portfolio of Options</vt:lpstr>
      <vt:lpstr>PowerPoint Presentation</vt:lpstr>
      <vt:lpstr>Corridor Variance Swaps (1995 CBOE)</vt:lpstr>
      <vt:lpstr>Variance Swaps and Corridors</vt:lpstr>
      <vt:lpstr>Asymmetric Portfolio of Options</vt:lpstr>
      <vt:lpstr>Portfolio of at-the-money options</vt:lpstr>
      <vt:lpstr> Static Hedger</vt:lpstr>
      <vt:lpstr>Random Stopping Time: Timer Options (Societe Generalle 1998)</vt:lpstr>
      <vt:lpstr>The log contract (Neuberger 1975)</vt:lpstr>
      <vt:lpstr>Errors by Discretization</vt:lpstr>
      <vt:lpstr>Other Derivatives</vt:lpstr>
      <vt:lpstr>Integrated Market-Credit Risk Model Specification</vt:lpstr>
      <vt:lpstr>Conjecture (Gatheral, Labordere, Carr, Wu…Courant Institute)</vt:lpstr>
      <vt:lpstr>Shortest Distance Usual</vt:lpstr>
      <vt:lpstr>Shortest Distance in a Grid</vt:lpstr>
      <vt:lpstr>Usual Path of Light</vt:lpstr>
      <vt:lpstr>Shortest Distance in Disturbed Space</vt:lpstr>
      <vt:lpstr>Straight Line Volatility Smile</vt:lpstr>
      <vt:lpstr>End of Conjecture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Static Hedge for Derivatives</dc:title>
  <dc:creator>Karnik, Satyajit</dc:creator>
  <cp:lastModifiedBy>Karnik, Satyajit</cp:lastModifiedBy>
  <cp:revision>2</cp:revision>
  <dcterms:created xsi:type="dcterms:W3CDTF">2021-03-22T15:58:34Z</dcterms:created>
  <dcterms:modified xsi:type="dcterms:W3CDTF">2021-04-06T15:12:49Z</dcterms:modified>
</cp:coreProperties>
</file>